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4" r:id="rId2"/>
    <p:sldId id="286" r:id="rId3"/>
    <p:sldId id="287" r:id="rId4"/>
    <p:sldId id="288" r:id="rId5"/>
    <p:sldId id="289" r:id="rId6"/>
    <p:sldId id="292" r:id="rId7"/>
    <p:sldId id="294" r:id="rId8"/>
    <p:sldId id="259" r:id="rId9"/>
    <p:sldId id="260" r:id="rId10"/>
    <p:sldId id="293" r:id="rId11"/>
    <p:sldId id="261" r:id="rId12"/>
    <p:sldId id="263" r:id="rId13"/>
    <p:sldId id="264" r:id="rId14"/>
    <p:sldId id="265" r:id="rId15"/>
    <p:sldId id="262" r:id="rId16"/>
    <p:sldId id="266" r:id="rId17"/>
    <p:sldId id="268" r:id="rId18"/>
    <p:sldId id="291" r:id="rId19"/>
    <p:sldId id="267" r:id="rId20"/>
    <p:sldId id="301" r:id="rId21"/>
    <p:sldId id="302" r:id="rId22"/>
    <p:sldId id="299" r:id="rId23"/>
    <p:sldId id="295" r:id="rId24"/>
    <p:sldId id="297" r:id="rId25"/>
    <p:sldId id="270" r:id="rId26"/>
    <p:sldId id="271" r:id="rId27"/>
    <p:sldId id="272" r:id="rId28"/>
    <p:sldId id="273" r:id="rId29"/>
    <p:sldId id="300" r:id="rId30"/>
    <p:sldId id="275" r:id="rId31"/>
    <p:sldId id="276" r:id="rId32"/>
    <p:sldId id="296" r:id="rId33"/>
    <p:sldId id="278" r:id="rId34"/>
    <p:sldId id="279" r:id="rId35"/>
    <p:sldId id="298" r:id="rId36"/>
    <p:sldId id="281" r:id="rId37"/>
    <p:sldId id="282" r:id="rId38"/>
    <p:sldId id="283" r:id="rId39"/>
    <p:sldId id="290"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8/7/2015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8/7/2015</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8/7/2015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8/7/2015</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533400" y="1371600"/>
            <a:ext cx="7851648" cy="2286000"/>
          </a:xfrm>
          <a:extLst/>
        </p:spPr>
        <p:txBody>
          <a:bodyPr>
            <a:normAutofit/>
          </a:bodyPr>
          <a:lstStyle/>
          <a:p>
            <a:pPr eaLnBrk="1" fontAlgn="auto" hangingPunct="1">
              <a:spcAft>
                <a:spcPts val="0"/>
              </a:spcAft>
              <a:defRPr/>
            </a:pPr>
            <a:r>
              <a:rPr lang="en-US" dirty="0" smtClean="0"/>
              <a:t>TOPIC  9</a:t>
            </a:r>
            <a:br>
              <a:rPr lang="en-US" dirty="0" smtClean="0"/>
            </a:br>
            <a:r>
              <a:rPr lang="en-US" dirty="0" smtClean="0"/>
              <a:t>REDOX PROCESSES</a:t>
            </a:r>
          </a:p>
        </p:txBody>
      </p:sp>
      <p:sp>
        <p:nvSpPr>
          <p:cNvPr id="5123" name="Rectangle 3"/>
          <p:cNvSpPr>
            <a:spLocks noGrp="1" noChangeArrowheads="1"/>
          </p:cNvSpPr>
          <p:nvPr>
            <p:ph type="subTitle" idx="1"/>
          </p:nvPr>
        </p:nvSpPr>
        <p:spPr>
          <a:xfrm>
            <a:off x="533400" y="3228975"/>
            <a:ext cx="7854950" cy="1752600"/>
          </a:xfrm>
        </p:spPr>
        <p:txBody>
          <a:bodyPr/>
          <a:lstStyle/>
          <a:p>
            <a:pPr marR="0" eaLnBrk="1" hangingPunct="1">
              <a:lnSpc>
                <a:spcPct val="80000"/>
              </a:lnSpc>
            </a:pPr>
            <a:endParaRPr lang="en-US" sz="2800" dirty="0" smtClean="0">
              <a:solidFill>
                <a:schemeClr val="tx2"/>
              </a:solidFill>
            </a:endParaRPr>
          </a:p>
          <a:p>
            <a:pPr marR="0" eaLnBrk="1" hangingPunct="1">
              <a:lnSpc>
                <a:spcPct val="80000"/>
              </a:lnSpc>
            </a:pPr>
            <a:r>
              <a:rPr lang="en-US" sz="2800" b="1" dirty="0" smtClean="0">
                <a:solidFill>
                  <a:schemeClr val="tx2"/>
                </a:solidFill>
              </a:rPr>
              <a:t>9.2</a:t>
            </a:r>
          </a:p>
          <a:p>
            <a:pPr marR="0" eaLnBrk="1" hangingPunct="1">
              <a:lnSpc>
                <a:spcPct val="80000"/>
              </a:lnSpc>
            </a:pPr>
            <a:r>
              <a:rPr lang="en-US" sz="2800" b="1" dirty="0" smtClean="0">
                <a:solidFill>
                  <a:schemeClr val="tx2"/>
                </a:solidFill>
              </a:rPr>
              <a:t>ELECTROCHEMICAL CELLS</a:t>
            </a:r>
          </a:p>
        </p:txBody>
      </p:sp>
    </p:spTree>
    <p:extLst>
      <p:ext uri="{BB962C8B-B14F-4D97-AF65-F5344CB8AC3E}">
        <p14:creationId xmlns:p14="http://schemas.microsoft.com/office/powerpoint/2010/main" val="949080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1600200"/>
          </a:xfrm>
        </p:spPr>
        <p:txBody>
          <a:bodyPr>
            <a:normAutofit/>
          </a:bodyPr>
          <a:lstStyle/>
          <a:p>
            <a:pPr algn="ctr" eaLnBrk="1" hangingPunct="1"/>
            <a:r>
              <a:rPr lang="en-US" sz="5400" b="1" dirty="0" smtClean="0"/>
              <a:t>APPLICATION/SKILLS</a:t>
            </a:r>
          </a:p>
        </p:txBody>
      </p:sp>
      <p:sp>
        <p:nvSpPr>
          <p:cNvPr id="8195" name="Content Placeholder 2"/>
          <p:cNvSpPr>
            <a:spLocks noGrp="1"/>
          </p:cNvSpPr>
          <p:nvPr>
            <p:ph idx="1"/>
          </p:nvPr>
        </p:nvSpPr>
        <p:spPr>
          <a:xfrm>
            <a:off x="304800" y="2209800"/>
            <a:ext cx="8686800" cy="4419600"/>
          </a:xfrm>
        </p:spPr>
        <p:txBody>
          <a:bodyPr/>
          <a:lstStyle/>
          <a:p>
            <a:pPr marL="0" indent="0" algn="ctr" eaLnBrk="1" hangingPunct="1">
              <a:buFont typeface="Wingdings 2" pitchFamily="18" charset="2"/>
              <a:buNone/>
            </a:pPr>
            <a:endParaRPr lang="en-US" sz="3600" b="1" dirty="0" smtClean="0"/>
          </a:p>
          <a:p>
            <a:pPr marL="0" indent="0" eaLnBrk="1" hangingPunct="1">
              <a:buFont typeface="Wingdings 2" pitchFamily="18" charset="2"/>
              <a:buNone/>
            </a:pPr>
            <a:r>
              <a:rPr lang="en-US" sz="4000" b="1" dirty="0" smtClean="0"/>
              <a:t>Be able to explain how a redox reaction is used to produce electricity in a voltaic cell.</a:t>
            </a:r>
          </a:p>
        </p:txBody>
      </p:sp>
    </p:spTree>
    <p:extLst>
      <p:ext uri="{BB962C8B-B14F-4D97-AF65-F5344CB8AC3E}">
        <p14:creationId xmlns:p14="http://schemas.microsoft.com/office/powerpoint/2010/main" val="3181870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dirty="0" smtClean="0"/>
              <a:t>The reaction in a voltaic cell is always a </a:t>
            </a:r>
            <a:r>
              <a:rPr lang="en-US" sz="3200" dirty="0" err="1" smtClean="0"/>
              <a:t>redox</a:t>
            </a:r>
            <a:r>
              <a:rPr lang="en-US" sz="3200" dirty="0" smtClean="0"/>
              <a:t> reaction which can be broken into two half-reactions.</a:t>
            </a:r>
          </a:p>
          <a:p>
            <a:r>
              <a:rPr lang="en-US" sz="3200" dirty="0" smtClean="0"/>
              <a:t>Oxidation occurs at the anode.</a:t>
            </a:r>
          </a:p>
          <a:p>
            <a:r>
              <a:rPr lang="en-US" sz="3200" dirty="0" smtClean="0"/>
              <a:t>Reduction occurs at the cathode.</a:t>
            </a:r>
          </a:p>
          <a:p>
            <a:pPr lvl="1"/>
            <a:r>
              <a:rPr lang="en-US" sz="2800" dirty="0" smtClean="0"/>
              <a:t>(My way to remember this is that reduction involves the gain of electrons and electrons were discovered by the cathode-ray experiments.)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we want to harness the energy, we need to separate the ½ reactions into half-cells.</a:t>
            </a:r>
          </a:p>
          <a:p>
            <a:r>
              <a:rPr lang="en-US" dirty="0" smtClean="0"/>
              <a:t>Then the electrons are only allowed to flow through an external circuit.</a:t>
            </a:r>
          </a:p>
          <a:p>
            <a:r>
              <a:rPr lang="en-US" dirty="0" smtClean="0"/>
              <a:t>This creates the voltaic cell.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229600" cy="6324600"/>
          </a:xfrm>
        </p:spPr>
        <p:txBody>
          <a:bodyPr>
            <a:normAutofit/>
          </a:bodyPr>
          <a:lstStyle/>
          <a:p>
            <a:r>
              <a:rPr lang="en-US" dirty="0" smtClean="0"/>
              <a:t>The easiest way to make a half cell is to put a strip of metal into a solution of its own ions.</a:t>
            </a:r>
          </a:p>
          <a:p>
            <a:r>
              <a:rPr lang="en-US" dirty="0" smtClean="0"/>
              <a:t>If you put a strip of zinc into a solution of zinc sulfate, the zinc atoms form ions by releasing electrons which make the surface of the metal negatively charged with respect to the solution.  An equilibrium is set up between the metal and its solution of ions.</a:t>
            </a:r>
          </a:p>
          <a:p>
            <a:r>
              <a:rPr lang="en-US" dirty="0" smtClean="0"/>
              <a:t>This charge separation is the electrode potential.</a:t>
            </a:r>
          </a:p>
          <a:p>
            <a:r>
              <a:rPr lang="en-US" dirty="0" smtClean="0"/>
              <a:t>The more reactive a metal, the more negative its electrode potential in its half-cell.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7848600" cy="4953000"/>
          </a:xfrm>
        </p:spPr>
        <p:txBody>
          <a:bodyPr>
            <a:normAutofit/>
          </a:bodyPr>
          <a:lstStyle/>
          <a:p>
            <a:r>
              <a:rPr lang="en-US" dirty="0" smtClean="0"/>
              <a:t>If you connect the two half cells by an external wire, electrons will flow spontaneously from the electrode of higher potential to the one with lower potential.</a:t>
            </a:r>
          </a:p>
          <a:p>
            <a:r>
              <a:rPr lang="en-US" dirty="0" smtClean="0"/>
              <a:t>The half cells connected in this way are called electrodes.</a:t>
            </a:r>
          </a:p>
          <a:p>
            <a:r>
              <a:rPr lang="en-US" dirty="0" smtClean="0"/>
              <a:t>The electrode where reduction occurs is called the cathode.</a:t>
            </a:r>
          </a:p>
          <a:p>
            <a:r>
              <a:rPr lang="en-US" dirty="0" smtClean="0"/>
              <a:t>The electrode where oxidation occurs is called the anode.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Content Placeholder 3" descr="350px-Galvanic_cell_labeled_svg.png"/>
          <p:cNvPicPr>
            <a:picLocks noGrp="1" noChangeAspect="1"/>
          </p:cNvPicPr>
          <p:nvPr>
            <p:ph idx="1"/>
          </p:nvPr>
        </p:nvPicPr>
        <p:blipFill>
          <a:blip r:embed="rId2" cstate="print"/>
          <a:stretch>
            <a:fillRect/>
          </a:stretch>
        </p:blipFill>
        <p:spPr>
          <a:xfrm>
            <a:off x="1295400" y="571341"/>
            <a:ext cx="6553200" cy="5897881"/>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make a voltaic cell</a:t>
            </a:r>
            <a:endParaRPr lang="en-US" dirty="0"/>
          </a:p>
        </p:txBody>
      </p:sp>
      <p:sp>
        <p:nvSpPr>
          <p:cNvPr id="3" name="Content Placeholder 2"/>
          <p:cNvSpPr>
            <a:spLocks noGrp="1"/>
          </p:cNvSpPr>
          <p:nvPr>
            <p:ph idx="1"/>
          </p:nvPr>
        </p:nvSpPr>
        <p:spPr>
          <a:xfrm>
            <a:off x="457200" y="1143000"/>
            <a:ext cx="8153400" cy="5562600"/>
          </a:xfrm>
        </p:spPr>
        <p:txBody>
          <a:bodyPr>
            <a:normAutofit fontScale="92500" lnSpcReduction="10000"/>
          </a:bodyPr>
          <a:lstStyle/>
          <a:p>
            <a:r>
              <a:rPr lang="en-US" dirty="0" smtClean="0"/>
              <a:t>An electrical wire must connect to the metal electrodes in each half-cell.</a:t>
            </a:r>
          </a:p>
          <a:p>
            <a:pPr lvl="1"/>
            <a:r>
              <a:rPr lang="en-US" dirty="0" smtClean="0"/>
              <a:t>A voltmeter can be attached to the external circuit to record the voltage generated.</a:t>
            </a:r>
          </a:p>
          <a:p>
            <a:pPr lvl="1"/>
            <a:r>
              <a:rPr lang="en-US" dirty="0" smtClean="0"/>
              <a:t>Electrons always flow from anode to cathode through the wire.</a:t>
            </a:r>
          </a:p>
          <a:p>
            <a:r>
              <a:rPr lang="en-US" dirty="0" smtClean="0"/>
              <a:t>A salt bridge completes the circuit.</a:t>
            </a:r>
          </a:p>
          <a:p>
            <a:pPr lvl="1"/>
            <a:r>
              <a:rPr lang="en-US" dirty="0" smtClean="0"/>
              <a:t>Without a bridge, no voltage will be generated.</a:t>
            </a:r>
          </a:p>
          <a:p>
            <a:pPr lvl="1"/>
            <a:r>
              <a:rPr lang="en-US" dirty="0" smtClean="0"/>
              <a:t>The bridge is a glass tube or such that contains an aqueous solution of ions such as KNO</a:t>
            </a:r>
            <a:r>
              <a:rPr lang="en-US" baseline="-25000" dirty="0" smtClean="0"/>
              <a:t>3</a:t>
            </a:r>
            <a:r>
              <a:rPr lang="en-US" dirty="0" smtClean="0"/>
              <a:t>.</a:t>
            </a:r>
          </a:p>
          <a:p>
            <a:pPr lvl="1"/>
            <a:r>
              <a:rPr lang="en-US" dirty="0" smtClean="0"/>
              <a:t>This allows ion flow in the opposite direction so that potential difference can be maintained.</a:t>
            </a:r>
          </a:p>
          <a:p>
            <a:pPr lvl="2"/>
            <a:r>
              <a:rPr lang="en-US" dirty="0" smtClean="0"/>
              <a:t>Cations flow towards the cathode.</a:t>
            </a:r>
          </a:p>
          <a:p>
            <a:pPr lvl="2"/>
            <a:r>
              <a:rPr lang="en-US" dirty="0" smtClean="0"/>
              <a:t>Anions flow towards the anode.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153400" cy="5029200"/>
          </a:xfrm>
        </p:spPr>
        <p:txBody>
          <a:bodyPr>
            <a:normAutofit fontScale="92500" lnSpcReduction="10000"/>
          </a:bodyPr>
          <a:lstStyle/>
          <a:p>
            <a:r>
              <a:rPr lang="en-US" dirty="0" smtClean="0"/>
              <a:t>Any two metal half-cells can be connected to make a voltaic cell.</a:t>
            </a:r>
          </a:p>
          <a:p>
            <a:r>
              <a:rPr lang="en-US" dirty="0" smtClean="0"/>
              <a:t>The direction of electron flow and voltage generated will be determined by the difference in reducing strength of the 2 metals.</a:t>
            </a:r>
          </a:p>
          <a:p>
            <a:r>
              <a:rPr lang="en-US" dirty="0" smtClean="0"/>
              <a:t>In most cases this can be judged by the relative position of the metals in the reactivity series.</a:t>
            </a:r>
          </a:p>
          <a:p>
            <a:r>
              <a:rPr lang="en-US" dirty="0" smtClean="0"/>
              <a:t>Electrons will flow from the higher element to the lower element in the series.</a:t>
            </a:r>
          </a:p>
          <a:p>
            <a:r>
              <a:rPr lang="en-US" dirty="0" smtClean="0"/>
              <a:t>The greater reducing agent is always the anode.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1600200"/>
          </a:xfrm>
        </p:spPr>
        <p:txBody>
          <a:bodyPr>
            <a:normAutofit fontScale="90000"/>
          </a:bodyPr>
          <a:lstStyle/>
          <a:p>
            <a:pPr algn="ctr" eaLnBrk="1" hangingPunct="1"/>
            <a:r>
              <a:rPr lang="en-US" sz="5400" b="1" dirty="0" smtClean="0"/>
              <a:t>UNDERSTANDING/KEY IDEA 9.2.B</a:t>
            </a:r>
          </a:p>
        </p:txBody>
      </p:sp>
      <p:sp>
        <p:nvSpPr>
          <p:cNvPr id="8195" name="Content Placeholder 2"/>
          <p:cNvSpPr>
            <a:spLocks noGrp="1"/>
          </p:cNvSpPr>
          <p:nvPr>
            <p:ph idx="1"/>
          </p:nvPr>
        </p:nvSpPr>
        <p:spPr>
          <a:xfrm>
            <a:off x="304800" y="2209800"/>
            <a:ext cx="8686800" cy="4419600"/>
          </a:xfrm>
        </p:spPr>
        <p:txBody>
          <a:bodyPr/>
          <a:lstStyle/>
          <a:p>
            <a:pPr marL="0" indent="0" algn="ctr" eaLnBrk="1" hangingPunct="1">
              <a:buFont typeface="Wingdings 2" pitchFamily="18" charset="2"/>
              <a:buNone/>
            </a:pPr>
            <a:endParaRPr lang="en-US" sz="3600" b="1" dirty="0" smtClean="0"/>
          </a:p>
          <a:p>
            <a:pPr marL="0" indent="0" eaLnBrk="1" hangingPunct="1">
              <a:buFont typeface="Wingdings 2" pitchFamily="18" charset="2"/>
              <a:buNone/>
            </a:pPr>
            <a:r>
              <a:rPr lang="en-US" sz="4000" b="1" dirty="0" smtClean="0"/>
              <a:t>Oxidation occurs at the anode (negative electrode) and reduction occurs at the cathode (positive electrode) in a voltaic cell.</a:t>
            </a:r>
          </a:p>
        </p:txBody>
      </p:sp>
    </p:spTree>
    <p:extLst>
      <p:ext uri="{BB962C8B-B14F-4D97-AF65-F5344CB8AC3E}">
        <p14:creationId xmlns:p14="http://schemas.microsoft.com/office/powerpoint/2010/main" val="159443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a voltaic cell, oxidation always occurs at the anode.</a:t>
            </a:r>
          </a:p>
          <a:p>
            <a:r>
              <a:rPr lang="en-US" dirty="0" smtClean="0"/>
              <a:t>Reduction always occurs at the cathode.</a:t>
            </a:r>
          </a:p>
          <a:p>
            <a:r>
              <a:rPr lang="en-US" dirty="0" smtClean="0"/>
              <a:t>In the voltaic cell, the anode has a negative charge.</a:t>
            </a:r>
          </a:p>
          <a:p>
            <a:r>
              <a:rPr lang="en-US" dirty="0" smtClean="0"/>
              <a:t>The cathode has a positive charge.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62000" y="274638"/>
            <a:ext cx="7467600" cy="1143000"/>
          </a:xfrm>
        </p:spPr>
        <p:txBody>
          <a:bodyPr>
            <a:normAutofit fontScale="90000"/>
          </a:bodyPr>
          <a:lstStyle/>
          <a:p>
            <a:pPr algn="ctr" eaLnBrk="1" hangingPunct="1"/>
            <a:r>
              <a:rPr lang="en-US" sz="7200" b="1" dirty="0" smtClean="0"/>
              <a:t>ESSENTIAL IDEA</a:t>
            </a:r>
          </a:p>
        </p:txBody>
      </p:sp>
      <p:sp>
        <p:nvSpPr>
          <p:cNvPr id="3" name="Content Placeholder 2"/>
          <p:cNvSpPr>
            <a:spLocks noGrp="1"/>
          </p:cNvSpPr>
          <p:nvPr>
            <p:ph idx="1"/>
          </p:nvPr>
        </p:nvSpPr>
        <p:spPr>
          <a:xfrm>
            <a:off x="152400" y="1935163"/>
            <a:ext cx="8839200" cy="4694237"/>
          </a:xfrm>
        </p:spPr>
        <p:txBody>
          <a:bodyPr>
            <a:normAutofit/>
          </a:bodyPr>
          <a:lstStyle/>
          <a:p>
            <a:pPr marL="0" indent="0" algn="ctr" eaLnBrk="1" hangingPunct="1">
              <a:buFont typeface="Wingdings 2" pitchFamily="18" charset="2"/>
              <a:buNone/>
              <a:defRPr/>
            </a:pPr>
            <a:r>
              <a:rPr lang="en-US" sz="3600" b="1" dirty="0" smtClean="0"/>
              <a:t>Voltaic cells convert chemical energy to electrical energy and electrolytic cells convert electrical energy to chemical energy.</a:t>
            </a:r>
          </a:p>
          <a:p>
            <a:pPr marL="0" indent="0" algn="ctr">
              <a:buNone/>
              <a:defRPr/>
            </a:pPr>
            <a:r>
              <a:rPr lang="en-US" sz="3600" b="1" dirty="0" smtClean="0">
                <a:solidFill>
                  <a:schemeClr val="accent2">
                    <a:lumMod val="75000"/>
                  </a:schemeClr>
                </a:solidFill>
              </a:rPr>
              <a:t>NATURE OF SCIENCE (4.5)</a:t>
            </a:r>
          </a:p>
          <a:p>
            <a:pPr marL="0" indent="0" algn="ctr" eaLnBrk="1" hangingPunct="1">
              <a:buFont typeface="Wingdings 2" pitchFamily="18" charset="2"/>
              <a:buNone/>
              <a:defRPr/>
            </a:pPr>
            <a:r>
              <a:rPr lang="en-US" sz="2800" b="1" dirty="0" smtClean="0"/>
              <a:t>Ethical implications of research – the desire to produce energy can be driven by social needs or profit.</a:t>
            </a:r>
            <a:endParaRPr lang="en-US" sz="2800" b="1" dirty="0"/>
          </a:p>
        </p:txBody>
      </p:sp>
    </p:spTree>
    <p:extLst>
      <p:ext uri="{BB962C8B-B14F-4D97-AF65-F5344CB8AC3E}">
        <p14:creationId xmlns:p14="http://schemas.microsoft.com/office/powerpoint/2010/main" val="2419878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GUIDANCE</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r>
              <a:rPr lang="en-US" sz="4000" dirty="0" smtClean="0"/>
              <a:t>For voltaic cells, a cell diagram convention should be learned.</a:t>
            </a:r>
          </a:p>
          <a:p>
            <a:pPr marL="36576" indent="0">
              <a:buNone/>
            </a:pPr>
            <a:endParaRPr lang="en-US" sz="4000" dirty="0"/>
          </a:p>
          <a:p>
            <a:pPr marL="36576" indent="0">
              <a:buNone/>
            </a:pPr>
            <a:r>
              <a:rPr lang="en-US" sz="4000" dirty="0" smtClean="0"/>
              <a:t>Sometimes it is convenient to use a shorthand notation rather than drawing out the whole cell.</a:t>
            </a:r>
            <a:endParaRPr lang="en-US" sz="4000" dirty="0"/>
          </a:p>
        </p:txBody>
      </p:sp>
    </p:spTree>
    <p:extLst>
      <p:ext uri="{BB962C8B-B14F-4D97-AF65-F5344CB8AC3E}">
        <p14:creationId xmlns:p14="http://schemas.microsoft.com/office/powerpoint/2010/main" val="8903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a:xfrm>
            <a:off x="457200" y="1600200"/>
            <a:ext cx="8534400" cy="4800600"/>
          </a:xfrm>
        </p:spPr>
        <p:txBody>
          <a:bodyPr>
            <a:normAutofit fontScale="70000" lnSpcReduction="20000"/>
          </a:bodyPr>
          <a:lstStyle/>
          <a:p>
            <a:pPr marL="36576" indent="0">
              <a:buNone/>
            </a:pPr>
            <a:r>
              <a:rPr lang="en-US" sz="4000" dirty="0" smtClean="0"/>
              <a:t>1. A single vertical line represents a phase boundary.</a:t>
            </a:r>
            <a:endParaRPr lang="en-US" sz="4000" dirty="0"/>
          </a:p>
          <a:p>
            <a:pPr marL="36576" indent="0">
              <a:buNone/>
            </a:pPr>
            <a:r>
              <a:rPr lang="en-US" sz="4000" dirty="0" smtClean="0"/>
              <a:t>2. A double vertical line represents the salt bridge.</a:t>
            </a:r>
          </a:p>
          <a:p>
            <a:pPr marL="36576" indent="0">
              <a:buNone/>
            </a:pPr>
            <a:r>
              <a:rPr lang="en-US" sz="4000" dirty="0" smtClean="0"/>
              <a:t>3. Anode is on the left, cathode right.</a:t>
            </a:r>
          </a:p>
          <a:p>
            <a:pPr marL="36576" indent="0">
              <a:buNone/>
            </a:pPr>
            <a:r>
              <a:rPr lang="en-US" sz="4000" dirty="0" smtClean="0"/>
              <a:t>4. Spectator ions are omitted.</a:t>
            </a:r>
          </a:p>
          <a:p>
            <a:pPr marL="36576" indent="0">
              <a:buNone/>
            </a:pPr>
            <a:r>
              <a:rPr lang="en-US" sz="4000" dirty="0" smtClean="0"/>
              <a:t>5. If a half cell contains 2 ions, they are separated by a comma because they are in the same phase.</a:t>
            </a:r>
          </a:p>
          <a:p>
            <a:pPr>
              <a:lnSpc>
                <a:spcPct val="90000"/>
              </a:lnSpc>
              <a:buNone/>
            </a:pPr>
            <a:r>
              <a:rPr lang="en-US" sz="4000" dirty="0"/>
              <a:t> </a:t>
            </a:r>
            <a:r>
              <a:rPr lang="en-US" sz="4000" dirty="0" smtClean="0"/>
              <a:t>				    </a:t>
            </a:r>
            <a:r>
              <a:rPr lang="en-US" sz="4000" baseline="-25000" dirty="0" smtClean="0"/>
              <a:t>salt </a:t>
            </a:r>
            <a:r>
              <a:rPr lang="en-US" sz="4000" baseline="-25000" dirty="0"/>
              <a:t>bridge</a:t>
            </a:r>
          </a:p>
          <a:p>
            <a:pPr>
              <a:lnSpc>
                <a:spcPct val="90000"/>
              </a:lnSpc>
              <a:buNone/>
            </a:pPr>
            <a:r>
              <a:rPr lang="en-US" sz="4000" dirty="0"/>
              <a:t>             </a:t>
            </a:r>
            <a:endParaRPr lang="en-US" sz="4000" dirty="0" smtClean="0"/>
          </a:p>
          <a:p>
            <a:pPr>
              <a:lnSpc>
                <a:spcPct val="90000"/>
              </a:lnSpc>
              <a:buNone/>
            </a:pPr>
            <a:r>
              <a:rPr lang="en-US" sz="4000" dirty="0"/>
              <a:t>	</a:t>
            </a:r>
            <a:r>
              <a:rPr lang="en-US" sz="4000" dirty="0" smtClean="0"/>
              <a:t>	      H</a:t>
            </a:r>
            <a:r>
              <a:rPr lang="en-US" sz="4000" baseline="-25000" dirty="0" smtClean="0"/>
              <a:t>2(g</a:t>
            </a:r>
            <a:r>
              <a:rPr lang="en-US" sz="4000" baseline="-25000" dirty="0"/>
              <a:t>)</a:t>
            </a:r>
            <a:r>
              <a:rPr lang="en-US" sz="4000" dirty="0"/>
              <a:t>  H</a:t>
            </a:r>
            <a:r>
              <a:rPr lang="en-US" sz="4000" baseline="30000" dirty="0"/>
              <a:t>+</a:t>
            </a:r>
            <a:r>
              <a:rPr lang="en-US" sz="4000" baseline="-25000" dirty="0"/>
              <a:t>(</a:t>
            </a:r>
            <a:r>
              <a:rPr lang="en-US" sz="4000" baseline="-25000" dirty="0" err="1"/>
              <a:t>aq</a:t>
            </a:r>
            <a:r>
              <a:rPr lang="en-US" sz="4000" baseline="-25000" dirty="0"/>
              <a:t>)</a:t>
            </a:r>
            <a:r>
              <a:rPr lang="en-US" sz="4000" dirty="0"/>
              <a:t>            Cu</a:t>
            </a:r>
            <a:r>
              <a:rPr lang="en-US" sz="4000" baseline="30000" dirty="0"/>
              <a:t>2+</a:t>
            </a:r>
            <a:r>
              <a:rPr lang="en-US" sz="4000" baseline="-25000" dirty="0"/>
              <a:t>(</a:t>
            </a:r>
            <a:r>
              <a:rPr lang="en-US" sz="4000" baseline="-25000" dirty="0" err="1"/>
              <a:t>aq</a:t>
            </a:r>
            <a:r>
              <a:rPr lang="en-US" sz="4000" baseline="-25000" dirty="0"/>
              <a:t>)   </a:t>
            </a:r>
            <a:r>
              <a:rPr lang="en-US" sz="4000" dirty="0"/>
              <a:t>Cu</a:t>
            </a:r>
            <a:r>
              <a:rPr lang="en-US" sz="4000" baseline="-25000" dirty="0"/>
              <a:t>(s)</a:t>
            </a:r>
          </a:p>
          <a:p>
            <a:pPr>
              <a:lnSpc>
                <a:spcPct val="90000"/>
              </a:lnSpc>
              <a:buNone/>
            </a:pPr>
            <a:r>
              <a:rPr lang="en-US" sz="4000" dirty="0"/>
              <a:t>                 anode                     </a:t>
            </a:r>
            <a:r>
              <a:rPr lang="en-US" sz="4000" dirty="0" smtClean="0"/>
              <a:t>cathode</a:t>
            </a:r>
          </a:p>
          <a:p>
            <a:pPr>
              <a:lnSpc>
                <a:spcPct val="90000"/>
              </a:lnSpc>
              <a:buNone/>
            </a:pPr>
            <a:r>
              <a:rPr lang="en-US" sz="4000" dirty="0" smtClean="0"/>
              <a:t>6. Always include phases </a:t>
            </a:r>
            <a:r>
              <a:rPr lang="en-US" sz="4000" smtClean="0"/>
              <a:t>in parentheses.</a:t>
            </a:r>
            <a:endParaRPr lang="en-US" sz="4000" dirty="0"/>
          </a:p>
        </p:txBody>
      </p:sp>
      <p:cxnSp>
        <p:nvCxnSpPr>
          <p:cNvPr id="5" name="Straight Connector 4"/>
          <p:cNvCxnSpPr/>
          <p:nvPr/>
        </p:nvCxnSpPr>
        <p:spPr>
          <a:xfrm>
            <a:off x="2819400" y="48006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267200" y="48006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191000" y="48006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96000" y="4762500"/>
            <a:ext cx="0" cy="381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58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1600200"/>
          </a:xfrm>
        </p:spPr>
        <p:txBody>
          <a:bodyPr>
            <a:normAutofit fontScale="90000"/>
          </a:bodyPr>
          <a:lstStyle/>
          <a:p>
            <a:pPr algn="ctr" eaLnBrk="1" hangingPunct="1"/>
            <a:r>
              <a:rPr lang="en-US" sz="5400" b="1" dirty="0" smtClean="0"/>
              <a:t>UNDERSTANDING/KEY IDEA 9.2.C</a:t>
            </a:r>
          </a:p>
        </p:txBody>
      </p:sp>
      <p:sp>
        <p:nvSpPr>
          <p:cNvPr id="8195" name="Content Placeholder 2"/>
          <p:cNvSpPr>
            <a:spLocks noGrp="1"/>
          </p:cNvSpPr>
          <p:nvPr>
            <p:ph idx="1"/>
          </p:nvPr>
        </p:nvSpPr>
        <p:spPr>
          <a:xfrm>
            <a:off x="304800" y="2209800"/>
            <a:ext cx="8686800" cy="4419600"/>
          </a:xfrm>
        </p:spPr>
        <p:txBody>
          <a:bodyPr/>
          <a:lstStyle/>
          <a:p>
            <a:pPr marL="0" indent="0" algn="ctr" eaLnBrk="1" hangingPunct="1">
              <a:buFont typeface="Wingdings 2" pitchFamily="18" charset="2"/>
              <a:buNone/>
            </a:pPr>
            <a:endParaRPr lang="en-US" sz="3600" b="1" dirty="0" smtClean="0"/>
          </a:p>
          <a:p>
            <a:pPr marL="0" indent="0" eaLnBrk="1" hangingPunct="1">
              <a:buFont typeface="Wingdings 2" pitchFamily="18" charset="2"/>
              <a:buNone/>
            </a:pPr>
            <a:r>
              <a:rPr lang="en-US" sz="4000" b="1" dirty="0" smtClean="0"/>
              <a:t>Electrolytic cells convert electrical energy to chemical energy, by bringing about </a:t>
            </a:r>
            <a:r>
              <a:rPr lang="en-US" sz="4000" b="1" smtClean="0"/>
              <a:t>non-spontaneous processes.</a:t>
            </a:r>
            <a:endParaRPr lang="en-US" sz="4000" b="1" dirty="0" smtClean="0"/>
          </a:p>
        </p:txBody>
      </p:sp>
    </p:spTree>
    <p:extLst>
      <p:ext uri="{BB962C8B-B14F-4D97-AF65-F5344CB8AC3E}">
        <p14:creationId xmlns:p14="http://schemas.microsoft.com/office/powerpoint/2010/main" val="2087070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1600200"/>
          </a:xfrm>
        </p:spPr>
        <p:txBody>
          <a:bodyPr>
            <a:normAutofit/>
          </a:bodyPr>
          <a:lstStyle/>
          <a:p>
            <a:pPr algn="ctr" eaLnBrk="1" hangingPunct="1"/>
            <a:r>
              <a:rPr lang="en-US" sz="5400" b="1" dirty="0" smtClean="0"/>
              <a:t>APPLICATION/SKILLS</a:t>
            </a:r>
          </a:p>
        </p:txBody>
      </p:sp>
      <p:sp>
        <p:nvSpPr>
          <p:cNvPr id="8195" name="Content Placeholder 2"/>
          <p:cNvSpPr>
            <a:spLocks noGrp="1"/>
          </p:cNvSpPr>
          <p:nvPr>
            <p:ph idx="1"/>
          </p:nvPr>
        </p:nvSpPr>
        <p:spPr>
          <a:xfrm>
            <a:off x="304800" y="2209800"/>
            <a:ext cx="8686800" cy="4419600"/>
          </a:xfrm>
        </p:spPr>
        <p:txBody>
          <a:bodyPr/>
          <a:lstStyle/>
          <a:p>
            <a:pPr marL="0" indent="0" algn="ctr" eaLnBrk="1" hangingPunct="1">
              <a:buFont typeface="Wingdings 2" pitchFamily="18" charset="2"/>
              <a:buNone/>
            </a:pPr>
            <a:endParaRPr lang="en-US" sz="3600" b="1" dirty="0" smtClean="0"/>
          </a:p>
          <a:p>
            <a:pPr marL="0" indent="0" eaLnBrk="1" hangingPunct="1">
              <a:buFont typeface="Wingdings 2" pitchFamily="18" charset="2"/>
              <a:buNone/>
            </a:pPr>
            <a:r>
              <a:rPr lang="en-US" sz="4000" b="1" dirty="0" smtClean="0"/>
              <a:t>Be able to construct and annotate an electrolytic cell.</a:t>
            </a:r>
          </a:p>
        </p:txBody>
      </p:sp>
    </p:spTree>
    <p:extLst>
      <p:ext uri="{BB962C8B-B14F-4D97-AF65-F5344CB8AC3E}">
        <p14:creationId xmlns:p14="http://schemas.microsoft.com/office/powerpoint/2010/main" val="23658892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1600200"/>
          </a:xfrm>
        </p:spPr>
        <p:txBody>
          <a:bodyPr>
            <a:normAutofit/>
          </a:bodyPr>
          <a:lstStyle/>
          <a:p>
            <a:pPr algn="ctr" eaLnBrk="1" hangingPunct="1"/>
            <a:r>
              <a:rPr lang="en-US" sz="5400" b="1" dirty="0" smtClean="0"/>
              <a:t>APPLICATION/SKILLS</a:t>
            </a:r>
          </a:p>
        </p:txBody>
      </p:sp>
      <p:sp>
        <p:nvSpPr>
          <p:cNvPr id="8195" name="Content Placeholder 2"/>
          <p:cNvSpPr>
            <a:spLocks noGrp="1"/>
          </p:cNvSpPr>
          <p:nvPr>
            <p:ph idx="1"/>
          </p:nvPr>
        </p:nvSpPr>
        <p:spPr>
          <a:xfrm>
            <a:off x="304800" y="2209800"/>
            <a:ext cx="8686800" cy="4419600"/>
          </a:xfrm>
        </p:spPr>
        <p:txBody>
          <a:bodyPr/>
          <a:lstStyle/>
          <a:p>
            <a:pPr marL="0" indent="0" algn="ctr" eaLnBrk="1" hangingPunct="1">
              <a:buFont typeface="Wingdings 2" pitchFamily="18" charset="2"/>
              <a:buNone/>
            </a:pPr>
            <a:endParaRPr lang="en-US" sz="3600" b="1" dirty="0" smtClean="0"/>
          </a:p>
          <a:p>
            <a:pPr marL="0" indent="0" eaLnBrk="1" hangingPunct="1">
              <a:buFont typeface="Wingdings 2" pitchFamily="18" charset="2"/>
              <a:buNone/>
            </a:pPr>
            <a:r>
              <a:rPr lang="en-US" sz="4000" b="1" dirty="0" smtClean="0"/>
              <a:t>Be able to distinguish between electron and ion flow in an electrolytic cell.</a:t>
            </a:r>
          </a:p>
        </p:txBody>
      </p:sp>
    </p:spTree>
    <p:extLst>
      <p:ext uri="{BB962C8B-B14F-4D97-AF65-F5344CB8AC3E}">
        <p14:creationId xmlns:p14="http://schemas.microsoft.com/office/powerpoint/2010/main" val="42581193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review, a voltaic cell takes the energy of a spontaneous </a:t>
            </a:r>
            <a:r>
              <a:rPr lang="en-US" dirty="0" err="1" smtClean="0"/>
              <a:t>redox</a:t>
            </a:r>
            <a:r>
              <a:rPr lang="en-US" dirty="0" smtClean="0"/>
              <a:t> reaction and harnesses it to produce an electric voltage.</a:t>
            </a:r>
          </a:p>
          <a:p>
            <a:r>
              <a:rPr lang="en-US" dirty="0" smtClean="0"/>
              <a:t>An electrolytic cell uses an external source of voltage to bring about a </a:t>
            </a:r>
            <a:r>
              <a:rPr lang="en-US" dirty="0" err="1" smtClean="0"/>
              <a:t>redox</a:t>
            </a:r>
            <a:r>
              <a:rPr lang="en-US" dirty="0" smtClean="0"/>
              <a:t> reaction that would otherwise be non-spontaneous.</a:t>
            </a:r>
            <a:endParaRPr lang="en-US" dirty="0"/>
          </a:p>
        </p:txBody>
      </p:sp>
    </p:spTree>
    <p:extLst>
      <p:ext uri="{BB962C8B-B14F-4D97-AF65-F5344CB8AC3E}">
        <p14:creationId xmlns:p14="http://schemas.microsoft.com/office/powerpoint/2010/main" val="235899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7467600" cy="5029200"/>
          </a:xfrm>
        </p:spPr>
        <p:txBody>
          <a:bodyPr>
            <a:normAutofit fontScale="92500"/>
          </a:bodyPr>
          <a:lstStyle/>
          <a:p>
            <a:r>
              <a:rPr lang="en-US" dirty="0" smtClean="0"/>
              <a:t>The reactant in an electrolytic cell is the electrolyte.</a:t>
            </a:r>
          </a:p>
          <a:p>
            <a:pPr lvl="1"/>
            <a:r>
              <a:rPr lang="en-US" dirty="0" smtClean="0"/>
              <a:t>This is usually a liquid either a molten ionic compound or a solution of an ionic compound.</a:t>
            </a:r>
          </a:p>
          <a:p>
            <a:r>
              <a:rPr lang="en-US" dirty="0" smtClean="0"/>
              <a:t>As the electric current passes through the electrolyte, </a:t>
            </a:r>
            <a:r>
              <a:rPr lang="en-US" dirty="0" err="1" smtClean="0"/>
              <a:t>redox</a:t>
            </a:r>
            <a:r>
              <a:rPr lang="en-US" dirty="0" smtClean="0"/>
              <a:t> reactions occur at the electrodes removing the charges on the ions and forming products that are neutral elements.</a:t>
            </a:r>
          </a:p>
          <a:p>
            <a:r>
              <a:rPr lang="en-US" dirty="0" smtClean="0"/>
              <a:t>The ions are said to be discharged during this process.</a:t>
            </a:r>
            <a:endParaRPr lang="en-US" dirty="0"/>
          </a:p>
        </p:txBody>
      </p:sp>
    </p:spTree>
    <p:extLst>
      <p:ext uri="{BB962C8B-B14F-4D97-AF65-F5344CB8AC3E}">
        <p14:creationId xmlns:p14="http://schemas.microsoft.com/office/powerpoint/2010/main" val="80547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7772400" cy="5029200"/>
          </a:xfrm>
        </p:spPr>
        <p:txBody>
          <a:bodyPr>
            <a:normAutofit fontScale="92500" lnSpcReduction="10000"/>
          </a:bodyPr>
          <a:lstStyle/>
          <a:p>
            <a:r>
              <a:rPr lang="en-US" dirty="0" smtClean="0"/>
              <a:t>Reactive metals such as aluminum, lithium, magnesium, sodium and potassium are found naturally in compounds such as Al</a:t>
            </a:r>
            <a:r>
              <a:rPr lang="en-US" baseline="-25000" dirty="0" smtClean="0"/>
              <a:t>2</a:t>
            </a:r>
            <a:r>
              <a:rPr lang="en-US" dirty="0" smtClean="0"/>
              <a:t>O</a:t>
            </a:r>
            <a:r>
              <a:rPr lang="en-US" baseline="-25000" dirty="0" smtClean="0"/>
              <a:t>3</a:t>
            </a:r>
            <a:r>
              <a:rPr lang="en-US" dirty="0" smtClean="0"/>
              <a:t> and </a:t>
            </a:r>
            <a:r>
              <a:rPr lang="en-US" dirty="0" err="1" smtClean="0"/>
              <a:t>NaCl</a:t>
            </a:r>
            <a:r>
              <a:rPr lang="en-US" dirty="0" smtClean="0"/>
              <a:t> where they exist as positive ions.</a:t>
            </a:r>
          </a:p>
          <a:p>
            <a:r>
              <a:rPr lang="en-US" dirty="0" smtClean="0"/>
              <a:t>Extraction of the metal element alone therefore involves reduction of the ions.</a:t>
            </a:r>
          </a:p>
          <a:p>
            <a:r>
              <a:rPr lang="en-US" dirty="0" smtClean="0"/>
              <a:t>But remember the E</a:t>
            </a:r>
            <a:r>
              <a:rPr lang="en-US" dirty="0" smtClean="0">
                <a:cs typeface="Arial"/>
              </a:rPr>
              <a:t>˚ of these metals are so low or negative that there are no good reducing agents available to do this.</a:t>
            </a:r>
          </a:p>
          <a:p>
            <a:r>
              <a:rPr lang="en-US" dirty="0" smtClean="0">
                <a:cs typeface="Arial"/>
              </a:rPr>
              <a:t>This means that electrolysis is usually the only means by which the metals can be extracted from their ores.</a:t>
            </a:r>
            <a:endParaRPr lang="en-US" dirty="0"/>
          </a:p>
        </p:txBody>
      </p:sp>
    </p:spTree>
    <p:extLst>
      <p:ext uri="{BB962C8B-B14F-4D97-AF65-F5344CB8AC3E}">
        <p14:creationId xmlns:p14="http://schemas.microsoft.com/office/powerpoint/2010/main" val="53860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pic>
        <p:nvPicPr>
          <p:cNvPr id="4" name="Content Placeholder 3" descr="Electrolytic cell.gif"/>
          <p:cNvPicPr>
            <a:picLocks noGrp="1" noChangeAspect="1"/>
          </p:cNvPicPr>
          <p:nvPr>
            <p:ph idx="1"/>
          </p:nvPr>
        </p:nvPicPr>
        <p:blipFill>
          <a:blip r:embed="rId2" cstate="print"/>
          <a:stretch>
            <a:fillRect/>
          </a:stretch>
        </p:blipFill>
        <p:spPr>
          <a:xfrm>
            <a:off x="603551" y="1066800"/>
            <a:ext cx="8540449" cy="5257800"/>
          </a:xfrm>
        </p:spPr>
      </p:pic>
      <p:sp>
        <p:nvSpPr>
          <p:cNvPr id="5" name="TextBox 4"/>
          <p:cNvSpPr txBox="1"/>
          <p:nvPr/>
        </p:nvSpPr>
        <p:spPr>
          <a:xfrm>
            <a:off x="6934200" y="4038600"/>
            <a:ext cx="1697901" cy="923330"/>
          </a:xfrm>
          <a:prstGeom prst="rect">
            <a:avLst/>
          </a:prstGeom>
          <a:noFill/>
        </p:spPr>
        <p:txBody>
          <a:bodyPr wrap="square" rtlCol="0">
            <a:spAutoFit/>
          </a:bodyPr>
          <a:lstStyle/>
          <a:p>
            <a:r>
              <a:rPr lang="en-US" b="1" dirty="0" smtClean="0">
                <a:solidFill>
                  <a:schemeClr val="bg1"/>
                </a:solidFill>
                <a:latin typeface="Arial Black" pitchFamily="34" charset="0"/>
              </a:rPr>
              <a:t>Cations are </a:t>
            </a:r>
          </a:p>
          <a:p>
            <a:r>
              <a:rPr lang="en-US" b="1" dirty="0" smtClean="0">
                <a:solidFill>
                  <a:schemeClr val="bg1"/>
                </a:solidFill>
                <a:latin typeface="Arial Black" pitchFamily="34" charset="0"/>
              </a:rPr>
              <a:t>reduced here.</a:t>
            </a:r>
            <a:endParaRPr lang="en-US" b="1" dirty="0">
              <a:solidFill>
                <a:schemeClr val="bg1"/>
              </a:solidFill>
              <a:latin typeface="Arial Black" pitchFamily="34" charset="0"/>
            </a:endParaRPr>
          </a:p>
        </p:txBody>
      </p:sp>
      <p:sp>
        <p:nvSpPr>
          <p:cNvPr id="6" name="TextBox 5"/>
          <p:cNvSpPr txBox="1"/>
          <p:nvPr/>
        </p:nvSpPr>
        <p:spPr>
          <a:xfrm>
            <a:off x="838200" y="4191000"/>
            <a:ext cx="1905000" cy="923330"/>
          </a:xfrm>
          <a:prstGeom prst="rect">
            <a:avLst/>
          </a:prstGeom>
          <a:noFill/>
        </p:spPr>
        <p:txBody>
          <a:bodyPr wrap="square" rtlCol="0">
            <a:spAutoFit/>
          </a:bodyPr>
          <a:lstStyle/>
          <a:p>
            <a:r>
              <a:rPr lang="en-US" b="1" dirty="0" smtClean="0">
                <a:solidFill>
                  <a:schemeClr val="bg1"/>
                </a:solidFill>
                <a:latin typeface="Arial Black" pitchFamily="34" charset="0"/>
              </a:rPr>
              <a:t>Anions are </a:t>
            </a:r>
          </a:p>
          <a:p>
            <a:r>
              <a:rPr lang="en-US" b="1" dirty="0" smtClean="0">
                <a:solidFill>
                  <a:schemeClr val="bg1"/>
                </a:solidFill>
                <a:latin typeface="Arial Black" pitchFamily="34" charset="0"/>
              </a:rPr>
              <a:t>oxidized here.</a:t>
            </a:r>
            <a:endParaRPr lang="en-US" b="1" dirty="0">
              <a:solidFill>
                <a:schemeClr val="bg1"/>
              </a:solidFill>
              <a:latin typeface="Arial Black" pitchFamily="34" charset="0"/>
            </a:endParaRPr>
          </a:p>
        </p:txBody>
      </p:sp>
      <p:sp>
        <p:nvSpPr>
          <p:cNvPr id="7" name="TextBox 6"/>
          <p:cNvSpPr txBox="1"/>
          <p:nvPr/>
        </p:nvSpPr>
        <p:spPr>
          <a:xfrm>
            <a:off x="3810000" y="3352800"/>
            <a:ext cx="1697901" cy="369332"/>
          </a:xfrm>
          <a:prstGeom prst="rect">
            <a:avLst/>
          </a:prstGeom>
          <a:noFill/>
        </p:spPr>
        <p:txBody>
          <a:bodyPr wrap="square" rtlCol="0">
            <a:spAutoFit/>
          </a:bodyPr>
          <a:lstStyle/>
          <a:p>
            <a:r>
              <a:rPr lang="en-US" b="1" dirty="0" smtClean="0">
                <a:solidFill>
                  <a:schemeClr val="bg1"/>
                </a:solidFill>
                <a:latin typeface="Arial Black" pitchFamily="34" charset="0"/>
              </a:rPr>
              <a:t>Electrolyte</a:t>
            </a:r>
            <a:endParaRPr lang="en-US" b="1" dirty="0">
              <a:solidFill>
                <a:schemeClr val="bg1"/>
              </a:solidFill>
              <a:latin typeface="Arial Black" pitchFamily="34" charset="0"/>
            </a:endParaRPr>
          </a:p>
        </p:txBody>
      </p:sp>
      <p:sp>
        <p:nvSpPr>
          <p:cNvPr id="8" name="TextBox 7"/>
          <p:cNvSpPr txBox="1"/>
          <p:nvPr/>
        </p:nvSpPr>
        <p:spPr>
          <a:xfrm>
            <a:off x="2133600" y="152400"/>
            <a:ext cx="5791200" cy="923330"/>
          </a:xfrm>
          <a:prstGeom prst="rect">
            <a:avLst/>
          </a:prstGeom>
          <a:noFill/>
        </p:spPr>
        <p:txBody>
          <a:bodyPr wrap="square" rtlCol="0">
            <a:spAutoFit/>
          </a:bodyPr>
          <a:lstStyle/>
          <a:p>
            <a:r>
              <a:rPr lang="en-US" b="1" dirty="0" smtClean="0">
                <a:solidFill>
                  <a:schemeClr val="bg1"/>
                </a:solidFill>
              </a:rPr>
              <a:t>The longer lines in the power source represent the positive terminal  and the shorter lines represent the negative terminal.</a:t>
            </a:r>
            <a:endParaRPr lang="en-US" b="1" dirty="0">
              <a:solidFill>
                <a:schemeClr val="bg1"/>
              </a:solidFill>
            </a:endParaRPr>
          </a:p>
        </p:txBody>
      </p:sp>
    </p:spTree>
    <p:extLst>
      <p:ext uri="{BB962C8B-B14F-4D97-AF65-F5344CB8AC3E}">
        <p14:creationId xmlns:p14="http://schemas.microsoft.com/office/powerpoint/2010/main" val="10672227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1600200"/>
          </a:xfrm>
        </p:spPr>
        <p:txBody>
          <a:bodyPr>
            <a:normAutofit fontScale="90000"/>
          </a:bodyPr>
          <a:lstStyle/>
          <a:p>
            <a:pPr algn="ctr" eaLnBrk="1" hangingPunct="1"/>
            <a:r>
              <a:rPr lang="en-US" sz="5400" b="1" dirty="0" smtClean="0"/>
              <a:t>UNDERSTANDING/KEY IDEA 9.2.D</a:t>
            </a:r>
          </a:p>
        </p:txBody>
      </p:sp>
      <p:sp>
        <p:nvSpPr>
          <p:cNvPr id="8195" name="Content Placeholder 2"/>
          <p:cNvSpPr>
            <a:spLocks noGrp="1"/>
          </p:cNvSpPr>
          <p:nvPr>
            <p:ph idx="1"/>
          </p:nvPr>
        </p:nvSpPr>
        <p:spPr>
          <a:xfrm>
            <a:off x="304800" y="2209800"/>
            <a:ext cx="8686800" cy="4419600"/>
          </a:xfrm>
        </p:spPr>
        <p:txBody>
          <a:bodyPr/>
          <a:lstStyle/>
          <a:p>
            <a:pPr marL="0" indent="0" algn="ctr" eaLnBrk="1" hangingPunct="1">
              <a:buFont typeface="Wingdings 2" pitchFamily="18" charset="2"/>
              <a:buNone/>
            </a:pPr>
            <a:endParaRPr lang="en-US" sz="3600" b="1" dirty="0" smtClean="0"/>
          </a:p>
          <a:p>
            <a:pPr marL="0" indent="0" eaLnBrk="1" hangingPunct="1">
              <a:buFont typeface="Wingdings 2" pitchFamily="18" charset="2"/>
              <a:buNone/>
            </a:pPr>
            <a:r>
              <a:rPr lang="en-US" sz="4000" b="1" dirty="0" smtClean="0"/>
              <a:t>Oxidation occurs at the anode (positive electrode) and reduction occurs at the cathode (negative electrode) in an electrolytic cell.</a:t>
            </a:r>
          </a:p>
        </p:txBody>
      </p:sp>
    </p:spTree>
    <p:extLst>
      <p:ext uri="{BB962C8B-B14F-4D97-AF65-F5344CB8AC3E}">
        <p14:creationId xmlns:p14="http://schemas.microsoft.com/office/powerpoint/2010/main" val="2212617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3400" y="304800"/>
            <a:ext cx="8305800" cy="1143000"/>
          </a:xfrm>
        </p:spPr>
        <p:txBody>
          <a:bodyPr/>
          <a:lstStyle/>
          <a:p>
            <a:pPr algn="ctr" eaLnBrk="1" hangingPunct="1"/>
            <a:r>
              <a:rPr lang="en-US" b="1" dirty="0" smtClean="0"/>
              <a:t>INTERNATIONAL-MINDEDNESS</a:t>
            </a:r>
          </a:p>
        </p:txBody>
      </p:sp>
      <p:sp>
        <p:nvSpPr>
          <p:cNvPr id="7171" name="Content Placeholder 2"/>
          <p:cNvSpPr>
            <a:spLocks noGrp="1"/>
          </p:cNvSpPr>
          <p:nvPr>
            <p:ph idx="1"/>
          </p:nvPr>
        </p:nvSpPr>
        <p:spPr>
          <a:xfrm>
            <a:off x="0" y="1524000"/>
            <a:ext cx="9144000" cy="4800600"/>
          </a:xfrm>
        </p:spPr>
        <p:txBody>
          <a:bodyPr>
            <a:normAutofit lnSpcReduction="10000"/>
          </a:bodyPr>
          <a:lstStyle/>
          <a:p>
            <a:pPr marL="0" indent="0" algn="ctr" eaLnBrk="1" hangingPunct="1">
              <a:buFont typeface="Wingdings 2" pitchFamily="18" charset="2"/>
              <a:buNone/>
            </a:pPr>
            <a:r>
              <a:rPr lang="en-US" sz="3600" b="1" dirty="0" smtClean="0"/>
              <a:t>Research in space exploration often centers on energy factors. The basic hydrogen-oxygen fuel cell can be used as an energy source in spacecraft, such as those first engineered by NASA in the USA. The International Space Station is a good example of a multinational project involving the international scientific community.</a:t>
            </a:r>
          </a:p>
        </p:txBody>
      </p:sp>
    </p:spTree>
    <p:extLst>
      <p:ext uri="{BB962C8B-B14F-4D97-AF65-F5344CB8AC3E}">
        <p14:creationId xmlns:p14="http://schemas.microsoft.com/office/powerpoint/2010/main" val="33598017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positive ions are attracted to the negative electrode (cathode) while the negative ions are attracted to the positive electrode (anode).</a:t>
            </a:r>
          </a:p>
          <a:p>
            <a:r>
              <a:rPr lang="en-US" dirty="0" smtClean="0"/>
              <a:t>At the anode (positive electrode), negative ions lose electrons. (oxidation)</a:t>
            </a:r>
          </a:p>
          <a:p>
            <a:r>
              <a:rPr lang="en-US" dirty="0" smtClean="0"/>
              <a:t>At the cathode (negative electrode), positive ions gain electrons. (reduction)</a:t>
            </a:r>
            <a:endParaRPr lang="en-US" dirty="0"/>
          </a:p>
        </p:txBody>
      </p:sp>
    </p:spTree>
    <p:extLst>
      <p:ext uri="{BB962C8B-B14F-4D97-AF65-F5344CB8AC3E}">
        <p14:creationId xmlns:p14="http://schemas.microsoft.com/office/powerpoint/2010/main" val="2208311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153400" cy="4525963"/>
          </a:xfrm>
        </p:spPr>
        <p:txBody>
          <a:bodyPr>
            <a:normAutofit/>
          </a:bodyPr>
          <a:lstStyle/>
          <a:p>
            <a:r>
              <a:rPr lang="en-US" dirty="0" smtClean="0"/>
              <a:t>In both types of cells, electrons always flow from anode to cathode.</a:t>
            </a:r>
          </a:p>
          <a:p>
            <a:pPr lvl="1"/>
            <a:r>
              <a:rPr lang="en-US" dirty="0" smtClean="0"/>
              <a:t>Oxidation always occurs at the anode.</a:t>
            </a:r>
          </a:p>
          <a:p>
            <a:pPr lvl="1"/>
            <a:r>
              <a:rPr lang="en-US" dirty="0" smtClean="0"/>
              <a:t>Reduction always occurs at the cathode.</a:t>
            </a:r>
          </a:p>
          <a:p>
            <a:r>
              <a:rPr lang="en-US" dirty="0" smtClean="0"/>
              <a:t>The difference is in the charge of the electrodes. </a:t>
            </a:r>
          </a:p>
          <a:p>
            <a:pPr lvl="1"/>
            <a:r>
              <a:rPr lang="en-US" dirty="0" smtClean="0"/>
              <a:t>Voltaic cells – anode is </a:t>
            </a:r>
            <a:r>
              <a:rPr lang="en-US" dirty="0" err="1" smtClean="0"/>
              <a:t>neg</a:t>
            </a:r>
            <a:r>
              <a:rPr lang="en-US" dirty="0" smtClean="0"/>
              <a:t>, cathode is pos</a:t>
            </a:r>
          </a:p>
          <a:p>
            <a:pPr lvl="1"/>
            <a:r>
              <a:rPr lang="en-US" dirty="0" smtClean="0"/>
              <a:t>Electrolytic cells – anode is pos, cathode is </a:t>
            </a:r>
            <a:r>
              <a:rPr lang="en-US" dirty="0" err="1" smtClean="0"/>
              <a:t>neg</a:t>
            </a:r>
            <a:endParaRPr lang="en-US" dirty="0" smtClean="0"/>
          </a:p>
          <a:p>
            <a:pPr lvl="1">
              <a:buNone/>
            </a:pPr>
            <a:r>
              <a:rPr lang="en-US" dirty="0" smtClean="0"/>
              <a:t>        </a:t>
            </a:r>
            <a:endParaRPr lang="en-US" dirty="0"/>
          </a:p>
        </p:txBody>
      </p:sp>
    </p:spTree>
    <p:extLst>
      <p:ext uri="{BB962C8B-B14F-4D97-AF65-F5344CB8AC3E}">
        <p14:creationId xmlns:p14="http://schemas.microsoft.com/office/powerpoint/2010/main" val="1249048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1600200"/>
          </a:xfrm>
        </p:spPr>
        <p:txBody>
          <a:bodyPr>
            <a:normAutofit/>
          </a:bodyPr>
          <a:lstStyle/>
          <a:p>
            <a:pPr algn="ctr" eaLnBrk="1" hangingPunct="1"/>
            <a:r>
              <a:rPr lang="en-US" sz="5400" b="1" dirty="0" smtClean="0"/>
              <a:t>APPLICATION/SKILLS</a:t>
            </a:r>
          </a:p>
        </p:txBody>
      </p:sp>
      <p:sp>
        <p:nvSpPr>
          <p:cNvPr id="8195" name="Content Placeholder 2"/>
          <p:cNvSpPr>
            <a:spLocks noGrp="1"/>
          </p:cNvSpPr>
          <p:nvPr>
            <p:ph idx="1"/>
          </p:nvPr>
        </p:nvSpPr>
        <p:spPr>
          <a:xfrm>
            <a:off x="304800" y="2209800"/>
            <a:ext cx="8686800" cy="4419600"/>
          </a:xfrm>
        </p:spPr>
        <p:txBody>
          <a:bodyPr/>
          <a:lstStyle/>
          <a:p>
            <a:pPr marL="0" indent="0" algn="ctr" eaLnBrk="1" hangingPunct="1">
              <a:buFont typeface="Wingdings 2" pitchFamily="18" charset="2"/>
              <a:buNone/>
            </a:pPr>
            <a:endParaRPr lang="en-US" sz="3600" b="1" dirty="0" smtClean="0"/>
          </a:p>
          <a:p>
            <a:pPr marL="0" indent="0" eaLnBrk="1" hangingPunct="1">
              <a:buFont typeface="Wingdings 2" pitchFamily="18" charset="2"/>
              <a:buNone/>
            </a:pPr>
            <a:r>
              <a:rPr lang="en-US" sz="4000" b="1" dirty="0" smtClean="0"/>
              <a:t>Be able to explain how current is conducted in an electrolytic cell.</a:t>
            </a:r>
          </a:p>
        </p:txBody>
      </p:sp>
    </p:spTree>
    <p:extLst>
      <p:ext uri="{BB962C8B-B14F-4D97-AF65-F5344CB8AC3E}">
        <p14:creationId xmlns:p14="http://schemas.microsoft.com/office/powerpoint/2010/main" val="19487737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534400" cy="5029200"/>
          </a:xfrm>
        </p:spPr>
        <p:txBody>
          <a:bodyPr>
            <a:normAutofit fontScale="92500" lnSpcReduction="20000"/>
          </a:bodyPr>
          <a:lstStyle/>
          <a:p>
            <a:r>
              <a:rPr lang="en-US" dirty="0" smtClean="0"/>
              <a:t>The source of electric power is a battery or DC power source.</a:t>
            </a:r>
          </a:p>
          <a:p>
            <a:r>
              <a:rPr lang="en-US" dirty="0" smtClean="0"/>
              <a:t>This power source is indicated in the diagram with two vertical lines, one being longer than the other.</a:t>
            </a:r>
          </a:p>
          <a:p>
            <a:pPr lvl="1"/>
            <a:r>
              <a:rPr lang="en-US" dirty="0" smtClean="0"/>
              <a:t>The longer line represents the positive terminal.</a:t>
            </a:r>
          </a:p>
          <a:p>
            <a:pPr lvl="1"/>
            <a:r>
              <a:rPr lang="en-US" dirty="0" smtClean="0"/>
              <a:t>The shorter line represents the negative terminal.</a:t>
            </a:r>
          </a:p>
          <a:p>
            <a:r>
              <a:rPr lang="en-US" dirty="0" smtClean="0"/>
              <a:t>The electrodes are connected to the power supply but are never touching.</a:t>
            </a:r>
          </a:p>
          <a:p>
            <a:r>
              <a:rPr lang="en-US" dirty="0" smtClean="0"/>
              <a:t>Electrodes are made of a conducting substance such as metal or graphite.</a:t>
            </a:r>
          </a:p>
          <a:p>
            <a:r>
              <a:rPr lang="en-US" dirty="0" smtClean="0"/>
              <a:t>Electric wires connect the power supply to the electrodes.</a:t>
            </a:r>
          </a:p>
          <a:p>
            <a:endParaRPr lang="en-US" dirty="0" smtClean="0"/>
          </a:p>
          <a:p>
            <a:pPr lvl="1"/>
            <a:endParaRPr lang="en-US" dirty="0"/>
          </a:p>
        </p:txBody>
      </p:sp>
    </p:spTree>
    <p:extLst>
      <p:ext uri="{BB962C8B-B14F-4D97-AF65-F5344CB8AC3E}">
        <p14:creationId xmlns:p14="http://schemas.microsoft.com/office/powerpoint/2010/main" val="1530739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924800" cy="5867400"/>
          </a:xfrm>
        </p:spPr>
        <p:txBody>
          <a:bodyPr>
            <a:normAutofit fontScale="92500" lnSpcReduction="10000"/>
          </a:bodyPr>
          <a:lstStyle/>
          <a:p>
            <a:r>
              <a:rPr lang="en-US" dirty="0" smtClean="0"/>
              <a:t>The power source pushes the electrons towards the negative electrode where they enter the electrolyte.</a:t>
            </a:r>
          </a:p>
          <a:p>
            <a:r>
              <a:rPr lang="en-US" dirty="0" smtClean="0"/>
              <a:t>This is the cathode.</a:t>
            </a:r>
          </a:p>
          <a:p>
            <a:r>
              <a:rPr lang="en-US" dirty="0" smtClean="0"/>
              <a:t>Electrons are released at the positive terminal, the anode, and returned to the source.</a:t>
            </a:r>
          </a:p>
          <a:p>
            <a:r>
              <a:rPr lang="en-US" dirty="0" smtClean="0"/>
              <a:t>The current is not passed through the electrolyte by electrons but by the ions that are mobile and migrate to the electrodes.</a:t>
            </a:r>
          </a:p>
          <a:p>
            <a:r>
              <a:rPr lang="en-US" dirty="0" smtClean="0"/>
              <a:t>The chemical reactions occurring at each electrode remove the ions from the solution and enable the process to continue.</a:t>
            </a:r>
            <a:endParaRPr lang="en-US" dirty="0"/>
          </a:p>
        </p:txBody>
      </p:sp>
    </p:spTree>
    <p:extLst>
      <p:ext uri="{BB962C8B-B14F-4D97-AF65-F5344CB8AC3E}">
        <p14:creationId xmlns:p14="http://schemas.microsoft.com/office/powerpoint/2010/main" val="3484017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1600200"/>
          </a:xfrm>
        </p:spPr>
        <p:txBody>
          <a:bodyPr>
            <a:normAutofit/>
          </a:bodyPr>
          <a:lstStyle/>
          <a:p>
            <a:pPr algn="ctr" eaLnBrk="1" hangingPunct="1"/>
            <a:r>
              <a:rPr lang="en-US" sz="5400" b="1" dirty="0" smtClean="0"/>
              <a:t>APPLICATION/SKILLS</a:t>
            </a:r>
          </a:p>
        </p:txBody>
      </p:sp>
      <p:sp>
        <p:nvSpPr>
          <p:cNvPr id="8195" name="Content Placeholder 2"/>
          <p:cNvSpPr>
            <a:spLocks noGrp="1"/>
          </p:cNvSpPr>
          <p:nvPr>
            <p:ph idx="1"/>
          </p:nvPr>
        </p:nvSpPr>
        <p:spPr>
          <a:xfrm>
            <a:off x="304800" y="2209800"/>
            <a:ext cx="8686800" cy="4419600"/>
          </a:xfrm>
        </p:spPr>
        <p:txBody>
          <a:bodyPr/>
          <a:lstStyle/>
          <a:p>
            <a:pPr marL="0" indent="0" algn="ctr" eaLnBrk="1" hangingPunct="1">
              <a:buFont typeface="Wingdings 2" pitchFamily="18" charset="2"/>
              <a:buNone/>
            </a:pPr>
            <a:endParaRPr lang="en-US" sz="3600" b="1" dirty="0" smtClean="0"/>
          </a:p>
          <a:p>
            <a:pPr marL="0" indent="0" eaLnBrk="1" hangingPunct="1">
              <a:buFont typeface="Wingdings 2" pitchFamily="18" charset="2"/>
              <a:buNone/>
            </a:pPr>
            <a:r>
              <a:rPr lang="en-US" sz="4000" b="1" dirty="0" smtClean="0"/>
              <a:t>Be able to deduce the products of the electrolysis of a molten salt.</a:t>
            </a:r>
          </a:p>
        </p:txBody>
      </p:sp>
    </p:spTree>
    <p:extLst>
      <p:ext uri="{BB962C8B-B14F-4D97-AF65-F5344CB8AC3E}">
        <p14:creationId xmlns:p14="http://schemas.microsoft.com/office/powerpoint/2010/main" val="32998657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When the electrolyte is a molten salt, the only ions present are from the salt.</a:t>
            </a:r>
          </a:p>
          <a:p>
            <a:r>
              <a:rPr lang="en-US" dirty="0" smtClean="0"/>
              <a:t>There is no solvent.</a:t>
            </a:r>
          </a:p>
          <a:p>
            <a:r>
              <a:rPr lang="en-US" dirty="0" smtClean="0"/>
              <a:t>It is easy to predict the products  because the anion migrates to the anode and the </a:t>
            </a:r>
            <a:r>
              <a:rPr lang="en-US" dirty="0" err="1" smtClean="0"/>
              <a:t>cation</a:t>
            </a:r>
            <a:r>
              <a:rPr lang="en-US" dirty="0" smtClean="0"/>
              <a:t> migrates to the cathode.</a:t>
            </a:r>
            <a:endParaRPr lang="en-US" dirty="0"/>
          </a:p>
        </p:txBody>
      </p:sp>
    </p:spTree>
    <p:extLst>
      <p:ext uri="{BB962C8B-B14F-4D97-AF65-F5344CB8AC3E}">
        <p14:creationId xmlns:p14="http://schemas.microsoft.com/office/powerpoint/2010/main" val="234610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143000"/>
            <a:ext cx="8153400" cy="5486400"/>
          </a:xfrm>
        </p:spPr>
        <p:txBody>
          <a:bodyPr>
            <a:normAutofit lnSpcReduction="10000"/>
          </a:bodyPr>
          <a:lstStyle/>
          <a:p>
            <a:r>
              <a:rPr lang="en-US" sz="2400" dirty="0" smtClean="0"/>
              <a:t>Describe the reactions that occur during the electrolysis of molten lead II bromide.  Write an equation for the overall reaction and comment on any observable changes.</a:t>
            </a:r>
          </a:p>
          <a:p>
            <a:r>
              <a:rPr lang="en-US" sz="2400" dirty="0" smtClean="0"/>
              <a:t>First:  Deduce the ions and the appropriate electrodes.</a:t>
            </a:r>
          </a:p>
          <a:p>
            <a:pPr>
              <a:buNone/>
            </a:pPr>
            <a:r>
              <a:rPr lang="en-US" sz="2400" dirty="0" smtClean="0"/>
              <a:t>			PbBr</a:t>
            </a:r>
            <a:r>
              <a:rPr lang="en-US" sz="2400" baseline="-25000" dirty="0" smtClean="0"/>
              <a:t>2(l) </a:t>
            </a:r>
            <a:r>
              <a:rPr lang="en-US" sz="2400" dirty="0" smtClean="0">
                <a:latin typeface="Arial"/>
                <a:cs typeface="Arial"/>
              </a:rPr>
              <a:t>→ Pb</a:t>
            </a:r>
            <a:r>
              <a:rPr lang="en-US" sz="2400" baseline="30000" dirty="0" smtClean="0">
                <a:latin typeface="Arial"/>
                <a:cs typeface="Arial"/>
              </a:rPr>
              <a:t>2+</a:t>
            </a:r>
            <a:r>
              <a:rPr lang="en-US" sz="2400" baseline="-25000" dirty="0" smtClean="0">
                <a:latin typeface="Arial"/>
                <a:cs typeface="Arial"/>
              </a:rPr>
              <a:t>(l)  </a:t>
            </a:r>
            <a:r>
              <a:rPr lang="en-US" sz="2400" dirty="0" smtClean="0">
                <a:latin typeface="Arial"/>
                <a:cs typeface="Arial"/>
              </a:rPr>
              <a:t>+  2Br</a:t>
            </a:r>
            <a:r>
              <a:rPr lang="en-US" sz="2400" baseline="30000" dirty="0" smtClean="0">
                <a:latin typeface="Arial"/>
                <a:cs typeface="Arial"/>
              </a:rPr>
              <a:t>-</a:t>
            </a:r>
            <a:r>
              <a:rPr lang="en-US" sz="2400" baseline="-25000" dirty="0" smtClean="0">
                <a:latin typeface="Arial"/>
                <a:cs typeface="Arial"/>
              </a:rPr>
              <a:t>(l)</a:t>
            </a:r>
          </a:p>
          <a:p>
            <a:pPr>
              <a:buNone/>
            </a:pPr>
            <a:r>
              <a:rPr lang="en-US" sz="2400" dirty="0" smtClean="0">
                <a:latin typeface="Arial"/>
                <a:cs typeface="Arial"/>
              </a:rPr>
              <a:t>                                      </a:t>
            </a:r>
            <a:r>
              <a:rPr lang="en-US" sz="2400" baseline="30000" dirty="0" smtClean="0">
                <a:latin typeface="Arial"/>
                <a:cs typeface="Arial"/>
              </a:rPr>
              <a:t>cathode           anode</a:t>
            </a:r>
          </a:p>
          <a:p>
            <a:r>
              <a:rPr lang="en-US" sz="2400" dirty="0" smtClean="0"/>
              <a:t>Deduce the half equations.</a:t>
            </a:r>
          </a:p>
          <a:p>
            <a:pPr>
              <a:buNone/>
            </a:pPr>
            <a:r>
              <a:rPr lang="en-US" sz="2400" dirty="0" smtClean="0"/>
              <a:t>          Anode:  Br</a:t>
            </a:r>
            <a:r>
              <a:rPr lang="en-US" sz="2400" baseline="30000" dirty="0" smtClean="0"/>
              <a:t>-</a:t>
            </a:r>
            <a:r>
              <a:rPr lang="en-US" sz="2400" dirty="0" smtClean="0"/>
              <a:t> is oxidized to Br</a:t>
            </a:r>
            <a:r>
              <a:rPr lang="en-US" sz="2400" baseline="-25000" dirty="0" smtClean="0"/>
              <a:t>2</a:t>
            </a:r>
            <a:r>
              <a:rPr lang="en-US" sz="2400" dirty="0" smtClean="0"/>
              <a:t>        2Br</a:t>
            </a:r>
            <a:r>
              <a:rPr lang="en-US" sz="2400" baseline="30000" dirty="0" smtClean="0"/>
              <a:t>-</a:t>
            </a:r>
            <a:r>
              <a:rPr lang="en-US" sz="2400" dirty="0" smtClean="0"/>
              <a:t> </a:t>
            </a:r>
            <a:r>
              <a:rPr lang="en-US" sz="2400" dirty="0" smtClean="0">
                <a:latin typeface="Arial"/>
                <a:cs typeface="Arial"/>
              </a:rPr>
              <a:t>→ Br</a:t>
            </a:r>
            <a:r>
              <a:rPr lang="en-US" sz="2400" baseline="-25000" dirty="0" smtClean="0">
                <a:latin typeface="Arial"/>
                <a:cs typeface="Arial"/>
              </a:rPr>
              <a:t>2 </a:t>
            </a:r>
            <a:r>
              <a:rPr lang="en-US" sz="2400" dirty="0" smtClean="0">
                <a:latin typeface="Arial"/>
                <a:cs typeface="Arial"/>
              </a:rPr>
              <a:t> +  2e</a:t>
            </a:r>
            <a:r>
              <a:rPr lang="en-US" sz="2400" baseline="30000" dirty="0" smtClean="0">
                <a:latin typeface="Arial"/>
                <a:cs typeface="Arial"/>
              </a:rPr>
              <a:t>-</a:t>
            </a:r>
          </a:p>
          <a:p>
            <a:pPr>
              <a:buNone/>
            </a:pPr>
            <a:r>
              <a:rPr lang="en-US" sz="2400" dirty="0" smtClean="0">
                <a:latin typeface="Arial"/>
                <a:cs typeface="Arial"/>
              </a:rPr>
              <a:t>       Cathode:  Pb</a:t>
            </a:r>
            <a:r>
              <a:rPr lang="en-US" sz="2400" baseline="30000" dirty="0" smtClean="0">
                <a:latin typeface="Arial"/>
                <a:cs typeface="Arial"/>
              </a:rPr>
              <a:t>2+</a:t>
            </a:r>
            <a:r>
              <a:rPr lang="en-US" sz="2400" dirty="0" smtClean="0">
                <a:latin typeface="Arial"/>
                <a:cs typeface="Arial"/>
              </a:rPr>
              <a:t> is reduced to </a:t>
            </a:r>
            <a:r>
              <a:rPr lang="en-US" sz="2400" dirty="0" err="1" smtClean="0">
                <a:latin typeface="Arial"/>
                <a:cs typeface="Arial"/>
              </a:rPr>
              <a:t>Pb</a:t>
            </a:r>
            <a:r>
              <a:rPr lang="en-US" sz="2400" dirty="0" smtClean="0">
                <a:latin typeface="Arial"/>
                <a:cs typeface="Arial"/>
              </a:rPr>
              <a:t>      Pb</a:t>
            </a:r>
            <a:r>
              <a:rPr lang="en-US" sz="2400" baseline="30000" dirty="0" smtClean="0">
                <a:latin typeface="Arial"/>
                <a:cs typeface="Arial"/>
              </a:rPr>
              <a:t>2+ </a:t>
            </a:r>
            <a:r>
              <a:rPr lang="en-US" sz="2400" dirty="0" smtClean="0">
                <a:latin typeface="Arial"/>
                <a:cs typeface="Arial"/>
              </a:rPr>
              <a:t>+ 2e</a:t>
            </a:r>
            <a:r>
              <a:rPr lang="en-US" sz="2400" baseline="30000" dirty="0" smtClean="0">
                <a:latin typeface="Arial"/>
                <a:cs typeface="Arial"/>
              </a:rPr>
              <a:t>-</a:t>
            </a:r>
            <a:r>
              <a:rPr lang="en-US" sz="2400" dirty="0" smtClean="0">
                <a:latin typeface="Arial"/>
                <a:cs typeface="Arial"/>
              </a:rPr>
              <a:t> → </a:t>
            </a:r>
            <a:r>
              <a:rPr lang="en-US" sz="2400" dirty="0" err="1" smtClean="0">
                <a:latin typeface="Arial"/>
                <a:cs typeface="Arial"/>
              </a:rPr>
              <a:t>Pb</a:t>
            </a:r>
            <a:endParaRPr lang="en-US" sz="2400" dirty="0" smtClean="0">
              <a:latin typeface="Arial"/>
              <a:cs typeface="Arial"/>
            </a:endParaRPr>
          </a:p>
          <a:p>
            <a:r>
              <a:rPr lang="en-US" sz="2400" dirty="0" smtClean="0">
                <a:latin typeface="Arial"/>
                <a:cs typeface="Arial"/>
              </a:rPr>
              <a:t>Overall reaction:  Pb</a:t>
            </a:r>
            <a:r>
              <a:rPr lang="en-US" sz="2400" baseline="30000" dirty="0" smtClean="0">
                <a:latin typeface="Arial"/>
                <a:cs typeface="Arial"/>
              </a:rPr>
              <a:t>2+  </a:t>
            </a:r>
            <a:r>
              <a:rPr lang="en-US" sz="2400" dirty="0" smtClean="0">
                <a:latin typeface="Arial"/>
                <a:cs typeface="Arial"/>
              </a:rPr>
              <a:t>+  2Br</a:t>
            </a:r>
            <a:r>
              <a:rPr lang="en-US" sz="2400" baseline="30000" dirty="0" smtClean="0">
                <a:latin typeface="Arial"/>
                <a:cs typeface="Arial"/>
              </a:rPr>
              <a:t>-</a:t>
            </a:r>
            <a:r>
              <a:rPr lang="en-US" sz="2400" dirty="0" smtClean="0">
                <a:latin typeface="Arial"/>
                <a:cs typeface="Arial"/>
              </a:rPr>
              <a:t> → Br</a:t>
            </a:r>
            <a:r>
              <a:rPr lang="en-US" sz="2400" baseline="-25000" dirty="0" smtClean="0">
                <a:latin typeface="Arial"/>
                <a:cs typeface="Arial"/>
              </a:rPr>
              <a:t>2</a:t>
            </a:r>
            <a:r>
              <a:rPr lang="en-US" sz="2400" dirty="0" smtClean="0">
                <a:latin typeface="Arial"/>
                <a:cs typeface="Arial"/>
              </a:rPr>
              <a:t>  +  </a:t>
            </a:r>
            <a:r>
              <a:rPr lang="en-US" sz="2400" dirty="0" err="1" smtClean="0">
                <a:latin typeface="Arial"/>
                <a:cs typeface="Arial"/>
              </a:rPr>
              <a:t>Pb</a:t>
            </a:r>
            <a:endParaRPr lang="en-US" sz="2400" dirty="0" smtClean="0">
              <a:latin typeface="Arial"/>
              <a:cs typeface="Arial"/>
            </a:endParaRPr>
          </a:p>
          <a:p>
            <a:r>
              <a:rPr lang="en-US" sz="2400" dirty="0" smtClean="0">
                <a:latin typeface="Arial"/>
                <a:cs typeface="Arial"/>
              </a:rPr>
              <a:t>Observations:  A brown liquid Br</a:t>
            </a:r>
            <a:r>
              <a:rPr lang="en-US" sz="2400" baseline="-25000" dirty="0" smtClean="0">
                <a:latin typeface="Arial"/>
                <a:cs typeface="Arial"/>
              </a:rPr>
              <a:t>2</a:t>
            </a:r>
            <a:r>
              <a:rPr lang="en-US" sz="2400" dirty="0" smtClean="0">
                <a:latin typeface="Arial"/>
                <a:cs typeface="Arial"/>
              </a:rPr>
              <a:t> with a strong smell at the anode and the appearance of a grey metal </a:t>
            </a:r>
            <a:r>
              <a:rPr lang="en-US" sz="2400" dirty="0" err="1" smtClean="0">
                <a:latin typeface="Arial"/>
                <a:cs typeface="Arial"/>
              </a:rPr>
              <a:t>Pb</a:t>
            </a:r>
            <a:r>
              <a:rPr lang="en-US" sz="2400" dirty="0" smtClean="0">
                <a:latin typeface="Arial"/>
                <a:cs typeface="Arial"/>
              </a:rPr>
              <a:t> at the cathode.</a:t>
            </a:r>
            <a:endParaRPr lang="en-US" sz="2400" dirty="0"/>
          </a:p>
        </p:txBody>
      </p:sp>
    </p:spTree>
    <p:extLst>
      <p:ext uri="{BB962C8B-B14F-4D97-AF65-F5344CB8AC3E}">
        <p14:creationId xmlns:p14="http://schemas.microsoft.com/office/powerpoint/2010/main" val="350000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Most ionic compounds have very high melting points so it is costly to supply and maintain the energy for electrolysis.</a:t>
            </a:r>
          </a:p>
          <a:p>
            <a:r>
              <a:rPr lang="en-US" dirty="0" smtClean="0"/>
              <a:t>Sometimes another compound is added to lower the melting point to make it more economical.</a:t>
            </a:r>
          </a:p>
          <a:p>
            <a:r>
              <a:rPr lang="en-US" dirty="0" smtClean="0"/>
              <a:t>You may have more than one ion attracted to the same electrode, thus E</a:t>
            </a:r>
            <a:r>
              <a:rPr lang="en-US" dirty="0" smtClean="0">
                <a:latin typeface="Arial"/>
                <a:cs typeface="Arial"/>
              </a:rPr>
              <a:t>˚ data is important.</a:t>
            </a:r>
            <a:endParaRPr lang="en-US" dirty="0"/>
          </a:p>
        </p:txBody>
      </p:sp>
    </p:spTree>
    <p:extLst>
      <p:ext uri="{BB962C8B-B14F-4D97-AF65-F5344CB8AC3E}">
        <p14:creationId xmlns:p14="http://schemas.microsoft.com/office/powerpoint/2010/main" val="201848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447800" y="152400"/>
            <a:ext cx="7772400" cy="1143000"/>
          </a:xfrm>
        </p:spPr>
        <p:txBody>
          <a:bodyPr/>
          <a:lstStyle/>
          <a:p>
            <a:r>
              <a:rPr lang="en-US" smtClean="0"/>
              <a:t>Citations</a:t>
            </a:r>
          </a:p>
        </p:txBody>
      </p:sp>
      <p:sp>
        <p:nvSpPr>
          <p:cNvPr id="27651" name="Content Placeholder 2"/>
          <p:cNvSpPr>
            <a:spLocks noGrp="1"/>
          </p:cNvSpPr>
          <p:nvPr>
            <p:ph idx="1"/>
          </p:nvPr>
        </p:nvSpPr>
        <p:spPr>
          <a:xfrm>
            <a:off x="304800" y="1447800"/>
            <a:ext cx="8610600" cy="4876800"/>
          </a:xfrm>
        </p:spPr>
        <p:txBody>
          <a:bodyPr>
            <a:normAutofit lnSpcReduction="10000"/>
          </a:bodyPr>
          <a:lstStyle/>
          <a:p>
            <a:pPr marL="0" indent="0">
              <a:buFont typeface="Wingdings 2" pitchFamily="18" charset="2"/>
              <a:buNone/>
            </a:pPr>
            <a:r>
              <a:rPr lang="en-US" sz="2400" smtClean="0"/>
              <a:t>International Baccalaureate Organization. Chemistry Guide, First assessment 2016. Updated 2015.</a:t>
            </a:r>
          </a:p>
          <a:p>
            <a:pPr marL="0" indent="0">
              <a:buFont typeface="Wingdings 2" pitchFamily="18" charset="2"/>
              <a:buNone/>
            </a:pPr>
            <a:endParaRPr lang="en-US" sz="2400" smtClean="0"/>
          </a:p>
          <a:p>
            <a:pPr marL="0" indent="0">
              <a:buFont typeface="Wingdings 2" pitchFamily="18" charset="2"/>
              <a:buNone/>
            </a:pPr>
            <a:r>
              <a:rPr lang="en-US" sz="2400" smtClean="0"/>
              <a:t>Brown, Catrin, and Mike Ford. </a:t>
            </a:r>
            <a:r>
              <a:rPr lang="en-US" sz="2400" i="1" smtClean="0"/>
              <a:t>Higher Level Chemistry</a:t>
            </a:r>
            <a:r>
              <a:rPr lang="en-US" sz="2400" smtClean="0"/>
              <a:t>. 2nd ed. N.p.: Pearson Baccalaureate, 2014. Print.</a:t>
            </a:r>
          </a:p>
          <a:p>
            <a:pPr marL="0" indent="0">
              <a:buFont typeface="Wingdings 2" pitchFamily="18" charset="2"/>
              <a:buNone/>
            </a:pPr>
            <a:endParaRPr lang="en-US" sz="2400" smtClean="0"/>
          </a:p>
          <a:p>
            <a:pPr marL="0" indent="0">
              <a:buFont typeface="Wingdings 2" pitchFamily="18" charset="2"/>
              <a:buNone/>
            </a:pPr>
            <a:r>
              <a:rPr lang="en-US" sz="2400" smtClean="0"/>
              <a:t>Most of the information found in this power point comes directly from this textbook.</a:t>
            </a:r>
          </a:p>
          <a:p>
            <a:pPr marL="0" indent="0">
              <a:buFont typeface="Wingdings 2" pitchFamily="18" charset="2"/>
              <a:buNone/>
            </a:pPr>
            <a:endParaRPr lang="en-US" sz="2400" smtClean="0"/>
          </a:p>
          <a:p>
            <a:pPr marL="0" indent="0">
              <a:buFont typeface="Wingdings 2" pitchFamily="18" charset="2"/>
              <a:buNone/>
            </a:pPr>
            <a:r>
              <a:rPr lang="en-US" sz="2400" smtClean="0"/>
              <a:t>The power point has been made to directly complement the Higher Level Chemistry textbook by Catrin and Brown and is used for direct instructional purposes only. </a:t>
            </a:r>
          </a:p>
        </p:txBody>
      </p:sp>
    </p:spTree>
    <p:extLst>
      <p:ext uri="{BB962C8B-B14F-4D97-AF65-F5344CB8AC3E}">
        <p14:creationId xmlns:p14="http://schemas.microsoft.com/office/powerpoint/2010/main" val="4230883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3400" y="304800"/>
            <a:ext cx="8305800" cy="1143000"/>
          </a:xfrm>
        </p:spPr>
        <p:txBody>
          <a:bodyPr/>
          <a:lstStyle/>
          <a:p>
            <a:pPr algn="ctr" eaLnBrk="1" hangingPunct="1"/>
            <a:r>
              <a:rPr lang="en-US" b="1" smtClean="0"/>
              <a:t>THEORY OF KNOWLEDGE</a:t>
            </a:r>
          </a:p>
        </p:txBody>
      </p:sp>
      <p:sp>
        <p:nvSpPr>
          <p:cNvPr id="7171" name="Content Placeholder 2"/>
          <p:cNvSpPr>
            <a:spLocks noGrp="1"/>
          </p:cNvSpPr>
          <p:nvPr>
            <p:ph idx="1"/>
          </p:nvPr>
        </p:nvSpPr>
        <p:spPr>
          <a:xfrm>
            <a:off x="0" y="1524000"/>
            <a:ext cx="9144000" cy="4800600"/>
          </a:xfrm>
        </p:spPr>
        <p:txBody>
          <a:bodyPr>
            <a:normAutofit/>
          </a:bodyPr>
          <a:lstStyle/>
          <a:p>
            <a:pPr marL="0" indent="0" algn="ctr" eaLnBrk="1" hangingPunct="1">
              <a:buFont typeface="Wingdings 2" pitchFamily="18" charset="2"/>
              <a:buNone/>
            </a:pPr>
            <a:r>
              <a:rPr lang="en-US" sz="3600" b="1" dirty="0" smtClean="0"/>
              <a:t>Is energy just an abstract concept used to justify why certain types of changes are always associated with each other? Are concepts such as energy real?</a:t>
            </a:r>
          </a:p>
        </p:txBody>
      </p:sp>
    </p:spTree>
    <p:extLst>
      <p:ext uri="{BB962C8B-B14F-4D97-AF65-F5344CB8AC3E}">
        <p14:creationId xmlns:p14="http://schemas.microsoft.com/office/powerpoint/2010/main" val="2756515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1600200"/>
          </a:xfrm>
        </p:spPr>
        <p:txBody>
          <a:bodyPr>
            <a:normAutofit fontScale="90000"/>
          </a:bodyPr>
          <a:lstStyle/>
          <a:p>
            <a:pPr algn="ctr" eaLnBrk="1" hangingPunct="1"/>
            <a:r>
              <a:rPr lang="en-US" sz="5400" b="1" dirty="0" smtClean="0"/>
              <a:t>UNDERSTANDING/KEY IDEA 9.2.A</a:t>
            </a:r>
          </a:p>
        </p:txBody>
      </p:sp>
      <p:sp>
        <p:nvSpPr>
          <p:cNvPr id="8195" name="Content Placeholder 2"/>
          <p:cNvSpPr>
            <a:spLocks noGrp="1"/>
          </p:cNvSpPr>
          <p:nvPr>
            <p:ph idx="1"/>
          </p:nvPr>
        </p:nvSpPr>
        <p:spPr>
          <a:xfrm>
            <a:off x="304800" y="2209800"/>
            <a:ext cx="8686800" cy="4419600"/>
          </a:xfrm>
        </p:spPr>
        <p:txBody>
          <a:bodyPr/>
          <a:lstStyle/>
          <a:p>
            <a:pPr marL="0" indent="0" algn="ctr" eaLnBrk="1" hangingPunct="1">
              <a:buFont typeface="Wingdings 2" pitchFamily="18" charset="2"/>
              <a:buNone/>
            </a:pPr>
            <a:endParaRPr lang="en-US" sz="3600" b="1" dirty="0" smtClean="0"/>
          </a:p>
          <a:p>
            <a:pPr marL="0" indent="0" eaLnBrk="1" hangingPunct="1">
              <a:buFont typeface="Wingdings 2" pitchFamily="18" charset="2"/>
              <a:buNone/>
            </a:pPr>
            <a:r>
              <a:rPr lang="en-US" sz="4000" b="1" dirty="0" smtClean="0"/>
              <a:t>Voltaic cells convert energy from spontaneous, exothermic chemical processes to electrical energy.</a:t>
            </a:r>
          </a:p>
        </p:txBody>
      </p:sp>
    </p:spTree>
    <p:extLst>
      <p:ext uri="{BB962C8B-B14F-4D97-AF65-F5344CB8AC3E}">
        <p14:creationId xmlns:p14="http://schemas.microsoft.com/office/powerpoint/2010/main" val="2142106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1600200"/>
          </a:xfrm>
        </p:spPr>
        <p:txBody>
          <a:bodyPr>
            <a:normAutofit/>
          </a:bodyPr>
          <a:lstStyle/>
          <a:p>
            <a:pPr algn="ctr" eaLnBrk="1" hangingPunct="1"/>
            <a:r>
              <a:rPr lang="en-US" sz="5400" b="1" dirty="0" smtClean="0"/>
              <a:t>APPLICATION/SKILLS</a:t>
            </a:r>
          </a:p>
        </p:txBody>
      </p:sp>
      <p:sp>
        <p:nvSpPr>
          <p:cNvPr id="8195" name="Content Placeholder 2"/>
          <p:cNvSpPr>
            <a:spLocks noGrp="1"/>
          </p:cNvSpPr>
          <p:nvPr>
            <p:ph idx="1"/>
          </p:nvPr>
        </p:nvSpPr>
        <p:spPr>
          <a:xfrm>
            <a:off x="304800" y="2209800"/>
            <a:ext cx="8686800" cy="4419600"/>
          </a:xfrm>
        </p:spPr>
        <p:txBody>
          <a:bodyPr/>
          <a:lstStyle/>
          <a:p>
            <a:pPr marL="0" indent="0" algn="ctr" eaLnBrk="1" hangingPunct="1">
              <a:buFont typeface="Wingdings 2" pitchFamily="18" charset="2"/>
              <a:buNone/>
            </a:pPr>
            <a:endParaRPr lang="en-US" sz="3600" b="1" dirty="0" smtClean="0"/>
          </a:p>
          <a:p>
            <a:pPr marL="0" indent="0" eaLnBrk="1" hangingPunct="1">
              <a:buFont typeface="Wingdings 2" pitchFamily="18" charset="2"/>
              <a:buNone/>
            </a:pPr>
            <a:r>
              <a:rPr lang="en-US" sz="4000" b="1" dirty="0" smtClean="0"/>
              <a:t>Be able to construct and annotate a voltaic cell.</a:t>
            </a:r>
          </a:p>
        </p:txBody>
      </p:sp>
    </p:spTree>
    <p:extLst>
      <p:ext uri="{BB962C8B-B14F-4D97-AF65-F5344CB8AC3E}">
        <p14:creationId xmlns:p14="http://schemas.microsoft.com/office/powerpoint/2010/main" val="3042969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1600200"/>
          </a:xfrm>
        </p:spPr>
        <p:txBody>
          <a:bodyPr>
            <a:normAutofit/>
          </a:bodyPr>
          <a:lstStyle/>
          <a:p>
            <a:pPr algn="ctr" eaLnBrk="1" hangingPunct="1"/>
            <a:r>
              <a:rPr lang="en-US" sz="5400" b="1" dirty="0" smtClean="0"/>
              <a:t>APPLICATION/SKILLS</a:t>
            </a:r>
          </a:p>
        </p:txBody>
      </p:sp>
      <p:sp>
        <p:nvSpPr>
          <p:cNvPr id="8195" name="Content Placeholder 2"/>
          <p:cNvSpPr>
            <a:spLocks noGrp="1"/>
          </p:cNvSpPr>
          <p:nvPr>
            <p:ph idx="1"/>
          </p:nvPr>
        </p:nvSpPr>
        <p:spPr>
          <a:xfrm>
            <a:off x="304800" y="2209800"/>
            <a:ext cx="8686800" cy="4419600"/>
          </a:xfrm>
        </p:spPr>
        <p:txBody>
          <a:bodyPr/>
          <a:lstStyle/>
          <a:p>
            <a:pPr marL="0" indent="0" algn="ctr" eaLnBrk="1" hangingPunct="1">
              <a:buFont typeface="Wingdings 2" pitchFamily="18" charset="2"/>
              <a:buNone/>
            </a:pPr>
            <a:endParaRPr lang="en-US" sz="3600" b="1" dirty="0" smtClean="0"/>
          </a:p>
          <a:p>
            <a:pPr marL="0" indent="0" eaLnBrk="1" hangingPunct="1">
              <a:buFont typeface="Wingdings 2" pitchFamily="18" charset="2"/>
              <a:buNone/>
            </a:pPr>
            <a:r>
              <a:rPr lang="en-US" sz="4000" b="1" dirty="0" smtClean="0"/>
              <a:t>Be able to distinguish between electron and ion flow in a voltaic cell.</a:t>
            </a:r>
          </a:p>
        </p:txBody>
      </p:sp>
    </p:spTree>
    <p:extLst>
      <p:ext uri="{BB962C8B-B14F-4D97-AF65-F5344CB8AC3E}">
        <p14:creationId xmlns:p14="http://schemas.microsoft.com/office/powerpoint/2010/main" val="2365889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a:t>
            </a:r>
            <a:r>
              <a:rPr lang="en-US" dirty="0" err="1" smtClean="0"/>
              <a:t>redox</a:t>
            </a:r>
            <a:r>
              <a:rPr lang="en-US" dirty="0" smtClean="0"/>
              <a:t> reaction involves a transfer of electrons from the reducing agent (species oxidized) to the oxidizing agent (species reduced).</a:t>
            </a:r>
          </a:p>
          <a:p>
            <a:pPr>
              <a:lnSpc>
                <a:spcPct val="90000"/>
              </a:lnSpc>
            </a:pPr>
            <a:r>
              <a:rPr lang="en-US" dirty="0" smtClean="0"/>
              <a:t>When </a:t>
            </a:r>
            <a:r>
              <a:rPr lang="en-US" dirty="0" err="1" smtClean="0"/>
              <a:t>redox</a:t>
            </a:r>
            <a:r>
              <a:rPr lang="en-US" dirty="0" smtClean="0"/>
              <a:t> reactions occur in the same container, the chemical energy is released as heat so no useful work is obtained.</a:t>
            </a:r>
          </a:p>
          <a:p>
            <a:pPr>
              <a:lnSpc>
                <a:spcPct val="90000"/>
              </a:lnSpc>
            </a:pPr>
            <a:r>
              <a:rPr lang="en-US" dirty="0" smtClean="0"/>
              <a:t>Chemists wish to harness this chemical energy.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Voltaic Cells</a:t>
            </a:r>
            <a:endParaRPr lang="en-US" dirty="0"/>
          </a:p>
        </p:txBody>
      </p:sp>
      <p:sp>
        <p:nvSpPr>
          <p:cNvPr id="3" name="Content Placeholder 2"/>
          <p:cNvSpPr>
            <a:spLocks noGrp="1"/>
          </p:cNvSpPr>
          <p:nvPr>
            <p:ph idx="1"/>
          </p:nvPr>
        </p:nvSpPr>
        <p:spPr/>
        <p:txBody>
          <a:bodyPr/>
          <a:lstStyle/>
          <a:p>
            <a:pPr>
              <a:lnSpc>
                <a:spcPct val="90000"/>
              </a:lnSpc>
            </a:pPr>
            <a:r>
              <a:rPr lang="en-US" dirty="0" smtClean="0"/>
              <a:t>The key is to separate the oxidizing agent from the reducing agent, thus requiring the electron transfer to occur through a wire.</a:t>
            </a:r>
          </a:p>
          <a:p>
            <a:pPr>
              <a:lnSpc>
                <a:spcPct val="90000"/>
              </a:lnSpc>
            </a:pPr>
            <a:r>
              <a:rPr lang="en-US" dirty="0" smtClean="0"/>
              <a:t>The current from the electrons in the wire can then be harnessed to provide useful work.</a:t>
            </a:r>
          </a:p>
          <a:p>
            <a:pPr>
              <a:lnSpc>
                <a:spcPct val="90000"/>
              </a:lnSpc>
            </a:pPr>
            <a:r>
              <a:rPr lang="en-US" dirty="0" smtClean="0"/>
              <a:t>A voltaic (galvanic) cell uses a spontaneous </a:t>
            </a:r>
            <a:r>
              <a:rPr lang="en-US" dirty="0" err="1" smtClean="0"/>
              <a:t>redox</a:t>
            </a:r>
            <a:r>
              <a:rPr lang="en-US" dirty="0" smtClean="0"/>
              <a:t> reaction to produce a current that can be used to do work.</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TotalTime>
  <Words>1688</Words>
  <Application>Microsoft Office PowerPoint</Application>
  <PresentationFormat>On-screen Show (4:3)</PresentationFormat>
  <Paragraphs>162</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Technic</vt:lpstr>
      <vt:lpstr>TOPIC  9 REDOX PROCESSES</vt:lpstr>
      <vt:lpstr>ESSENTIAL IDEA</vt:lpstr>
      <vt:lpstr>INTERNATIONAL-MINDEDNESS</vt:lpstr>
      <vt:lpstr>THEORY OF KNOWLEDGE</vt:lpstr>
      <vt:lpstr>UNDERSTANDING/KEY IDEA 9.2.A</vt:lpstr>
      <vt:lpstr>APPLICATION/SKILLS</vt:lpstr>
      <vt:lpstr>APPLICATION/SKILLS</vt:lpstr>
      <vt:lpstr>PowerPoint Presentation</vt:lpstr>
      <vt:lpstr>Voltaic Cells</vt:lpstr>
      <vt:lpstr>APPLICATION/SKILLS</vt:lpstr>
      <vt:lpstr>PowerPoint Presentation</vt:lpstr>
      <vt:lpstr>PowerPoint Presentation</vt:lpstr>
      <vt:lpstr>PowerPoint Presentation</vt:lpstr>
      <vt:lpstr>PowerPoint Presentation</vt:lpstr>
      <vt:lpstr>PowerPoint Presentation</vt:lpstr>
      <vt:lpstr>To make a voltaic cell</vt:lpstr>
      <vt:lpstr>PowerPoint Presentation</vt:lpstr>
      <vt:lpstr>UNDERSTANDING/KEY IDEA 9.2.B</vt:lpstr>
      <vt:lpstr>PowerPoint Presentation</vt:lpstr>
      <vt:lpstr>GUIDANCE</vt:lpstr>
      <vt:lpstr>PowerPoint Presentation</vt:lpstr>
      <vt:lpstr>UNDERSTANDING/KEY IDEA 9.2.C</vt:lpstr>
      <vt:lpstr>APPLICATION/SKILLS</vt:lpstr>
      <vt:lpstr>APPLICATION/SKILLS</vt:lpstr>
      <vt:lpstr>PowerPoint Presentation</vt:lpstr>
      <vt:lpstr>PowerPoint Presentation</vt:lpstr>
      <vt:lpstr>PowerPoint Presentation</vt:lpstr>
      <vt:lpstr>PowerPoint Presentation</vt:lpstr>
      <vt:lpstr>UNDERSTANDING/KEY IDEA 9.2.D</vt:lpstr>
      <vt:lpstr>PowerPoint Presentation</vt:lpstr>
      <vt:lpstr>PowerPoint Presentation</vt:lpstr>
      <vt:lpstr>APPLICATION/SKILLS</vt:lpstr>
      <vt:lpstr>PowerPoint Presentation</vt:lpstr>
      <vt:lpstr>PowerPoint Presentation</vt:lpstr>
      <vt:lpstr>APPLICATION/SKILLS</vt:lpstr>
      <vt:lpstr>PowerPoint Presentation</vt:lpstr>
      <vt:lpstr>EXAMPLE</vt:lpstr>
      <vt:lpstr>PowerPoint Presentation</vt:lpstr>
      <vt:lpstr>Citations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OXIDATION AND REDUCTION</dc:title>
  <dc:creator/>
  <cp:lastModifiedBy>User</cp:lastModifiedBy>
  <cp:revision>26</cp:revision>
  <dcterms:created xsi:type="dcterms:W3CDTF">2006-08-16T00:00:00Z</dcterms:created>
  <dcterms:modified xsi:type="dcterms:W3CDTF">2015-08-08T02:56:33Z</dcterms:modified>
</cp:coreProperties>
</file>