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1"/>
  </p:notesMasterIdLst>
  <p:handoutMasterIdLst>
    <p:handoutMasterId r:id="rId12"/>
  </p:handoutMasterIdLst>
  <p:sldIdLst>
    <p:sldId id="256" r:id="rId2"/>
    <p:sldId id="258" r:id="rId3"/>
    <p:sldId id="260" r:id="rId4"/>
    <p:sldId id="261" r:id="rId5"/>
    <p:sldId id="262"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DA8C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3" autoAdjust="0"/>
    <p:restoredTop sz="73197" autoAdjust="0"/>
  </p:normalViewPr>
  <p:slideViewPr>
    <p:cSldViewPr>
      <p:cViewPr varScale="1">
        <p:scale>
          <a:sx n="47" d="100"/>
          <a:sy n="47" d="100"/>
        </p:scale>
        <p:origin x="-1264" y="-112"/>
      </p:cViewPr>
      <p:guideLst>
        <p:guide orient="horz" pos="2160"/>
        <p:guide orient="horz" pos="192"/>
        <p:guide orient="horz" pos="528"/>
        <p:guide pos="2880"/>
      </p:guideLst>
    </p:cSldViewPr>
  </p:slideViewPr>
  <p:notesTextViewPr>
    <p:cViewPr>
      <p:scale>
        <a:sx n="1" d="1"/>
        <a:sy n="1" d="1"/>
      </p:scale>
      <p:origin x="0" y="0"/>
    </p:cViewPr>
  </p:notesTextViewPr>
  <p:notesViewPr>
    <p:cSldViewPr>
      <p:cViewPr varScale="1">
        <p:scale>
          <a:sx n="79" d="100"/>
          <a:sy n="79" d="100"/>
        </p:scale>
        <p:origin x="-391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702021-F9BB-432D-A212-2F02F84028E5}" type="datetimeFigureOut">
              <a:rPr lang="en-US" smtClean="0"/>
              <a:t>2/27/14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8DA7D1-680C-47DA-98B9-12465CB350E2}" type="slidenum">
              <a:rPr lang="en-US" smtClean="0"/>
              <a:t>‹#›</a:t>
            </a:fld>
            <a:endParaRPr lang="en-US"/>
          </a:p>
        </p:txBody>
      </p:sp>
    </p:spTree>
    <p:extLst>
      <p:ext uri="{BB962C8B-B14F-4D97-AF65-F5344CB8AC3E}">
        <p14:creationId xmlns:p14="http://schemas.microsoft.com/office/powerpoint/2010/main" val="3602374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C7DBE9-A486-449D-BE33-F161E4FBCF0F}" type="datetimeFigureOut">
              <a:rPr lang="en-US" smtClean="0"/>
              <a:pPr/>
              <a:t>2/27/14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BCB27-A446-4242-994B-61F6F8572BA8}" type="slidenum">
              <a:rPr lang="en-US" smtClean="0"/>
              <a:pPr/>
              <a:t>‹#›</a:t>
            </a:fld>
            <a:endParaRPr lang="en-US"/>
          </a:p>
        </p:txBody>
      </p:sp>
    </p:spTree>
    <p:extLst>
      <p:ext uri="{BB962C8B-B14F-4D97-AF65-F5344CB8AC3E}">
        <p14:creationId xmlns:p14="http://schemas.microsoft.com/office/powerpoint/2010/main" val="229376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indent="-228600" algn="l" defTabSz="914400" rtl="0" eaLnBrk="1" latinLnBrk="0" hangingPunct="1">
      <a:spcBef>
        <a:spcPts val="600"/>
      </a:spcBef>
      <a:buFont typeface="Arial" pitchFamily="34" charset="0"/>
      <a:buChar char="•"/>
      <a:defRPr sz="1200" i="1"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Sources:</a:t>
            </a: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The Computer Delusion:</a:t>
            </a:r>
            <a:r>
              <a:rPr lang="en-US" sz="1200" kern="1200" dirty="0" smtClean="0">
                <a:solidFill>
                  <a:schemeClr val="tx1"/>
                </a:solidFill>
                <a:effectLst/>
                <a:latin typeface="+mn-lt"/>
                <a:ea typeface="+mn-ea"/>
                <a:cs typeface="+mn-cs"/>
              </a:rPr>
              <a:t>  by Todd Oppenheimer, from The Atlantic Monthly, way</a:t>
            </a:r>
            <a:r>
              <a:rPr lang="en-US" sz="1200" kern="1200" baseline="0" dirty="0" smtClean="0">
                <a:solidFill>
                  <a:schemeClr val="tx1"/>
                </a:solidFill>
                <a:effectLst/>
                <a:latin typeface="+mn-lt"/>
                <a:ea typeface="+mn-ea"/>
                <a:cs typeface="+mn-cs"/>
              </a:rPr>
              <a:t> back in </a:t>
            </a:r>
            <a:r>
              <a:rPr lang="en-US" sz="1200" kern="1200" dirty="0" smtClean="0">
                <a:solidFill>
                  <a:schemeClr val="tx1"/>
                </a:solidFill>
                <a:effectLst/>
                <a:latin typeface="+mn-lt"/>
                <a:ea typeface="+mn-ea"/>
                <a:cs typeface="+mn-cs"/>
              </a:rPr>
              <a:t>1997</a:t>
            </a:r>
            <a:r>
              <a:rPr lang="en-US" dirty="0" smtClean="0">
                <a:effectLst/>
              </a:rPr>
              <a:t> and</a:t>
            </a:r>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Building The Field Of Digital Media And Learning</a:t>
            </a:r>
            <a:r>
              <a:rPr lang="en-US" sz="1200" kern="1200" dirty="0" smtClean="0">
                <a:solidFill>
                  <a:schemeClr val="tx1"/>
                </a:solidFill>
                <a:effectLst/>
                <a:latin typeface="+mn-lt"/>
                <a:ea typeface="+mn-ea"/>
                <a:cs typeface="+mn-cs"/>
              </a:rPr>
              <a:t>:  Media Education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the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by</a:t>
            </a:r>
          </a:p>
          <a:p>
            <a:r>
              <a:rPr lang="en-US" sz="1200" kern="1200" dirty="0" smtClean="0">
                <a:solidFill>
                  <a:schemeClr val="tx1"/>
                </a:solidFill>
                <a:effectLst/>
                <a:latin typeface="+mn-lt"/>
                <a:ea typeface="+mn-ea"/>
                <a:cs typeface="+mn-cs"/>
              </a:rPr>
              <a:t>Henry Jenkins</a:t>
            </a:r>
            <a:r>
              <a:rPr lang="en-US" sz="1200" kern="1200" baseline="0" dirty="0" smtClean="0">
                <a:solidFill>
                  <a:schemeClr val="tx1"/>
                </a:solidFill>
                <a:effectLst/>
                <a:latin typeface="+mn-lt"/>
                <a:ea typeface="+mn-ea"/>
                <a:cs typeface="+mn-cs"/>
              </a:rPr>
              <a:t> and associates from</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1</a:t>
            </a:fld>
            <a:endParaRPr lang="en-US"/>
          </a:p>
        </p:txBody>
      </p:sp>
    </p:spTree>
    <p:extLst>
      <p:ext uri="{BB962C8B-B14F-4D97-AF65-F5344CB8AC3E}">
        <p14:creationId xmlns:p14="http://schemas.microsoft.com/office/powerpoint/2010/main" val="197648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a:t>
            </a:r>
            <a:r>
              <a:rPr lang="en-US" sz="1200" kern="1200" dirty="0" smtClean="0">
                <a:solidFill>
                  <a:schemeClr val="tx1"/>
                </a:solidFill>
                <a:effectLst/>
                <a:latin typeface="+mn-lt"/>
                <a:ea typeface="+mn-ea"/>
                <a:cs typeface="+mn-cs"/>
              </a:rPr>
              <a:t>example of this is a Middle school in New Jersey that made a plan to add computers to</a:t>
            </a:r>
            <a:r>
              <a:rPr lang="en-US" sz="1200" kern="1200" baseline="0" dirty="0" smtClean="0">
                <a:solidFill>
                  <a:schemeClr val="tx1"/>
                </a:solidFill>
                <a:effectLst/>
                <a:latin typeface="+mn-lt"/>
                <a:ea typeface="+mn-ea"/>
                <a:cs typeface="+mn-cs"/>
              </a:rPr>
              <a:t> their curriculum back in 1997 in order to improve their test scores.  S</a:t>
            </a:r>
            <a:r>
              <a:rPr lang="en-US" sz="1200" kern="1200" dirty="0" smtClean="0">
                <a:solidFill>
                  <a:schemeClr val="tx1"/>
                </a:solidFill>
                <a:effectLst/>
                <a:latin typeface="+mn-lt"/>
                <a:ea typeface="+mn-ea"/>
                <a:cs typeface="+mn-cs"/>
              </a:rPr>
              <a:t>tudents' test scores actually</a:t>
            </a:r>
            <a:r>
              <a:rPr lang="en-US" sz="1200" kern="1200" baseline="0" dirty="0" smtClean="0">
                <a:solidFill>
                  <a:schemeClr val="tx1"/>
                </a:solidFill>
                <a:effectLst/>
                <a:latin typeface="+mn-lt"/>
                <a:ea typeface="+mn-ea"/>
                <a:cs typeface="+mn-cs"/>
              </a:rPr>
              <a:t> improved</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before</a:t>
            </a:r>
            <a:r>
              <a:rPr lang="en-US" sz="1200" kern="1200" dirty="0" smtClean="0">
                <a:solidFill>
                  <a:schemeClr val="tx1"/>
                </a:solidFill>
                <a:effectLst/>
                <a:latin typeface="+mn-lt"/>
                <a:ea typeface="+mn-ea"/>
                <a:cs typeface="+mn-cs"/>
              </a:rPr>
              <a:t> computers arrived, not afterward, because of relatively basic changes:  longer class periods, new books, after-school programs, and greater emphasis on student projects and collaboration.</a:t>
            </a:r>
          </a:p>
          <a:p>
            <a:endParaRPr lang="en-US" sz="1200" kern="1200" baseline="0" dirty="0" smtClean="0">
              <a:solidFill>
                <a:schemeClr val="tx1"/>
              </a:solidFill>
              <a:effectLst/>
              <a:latin typeface="+mn-lt"/>
              <a:ea typeface="+mn-ea"/>
              <a:cs typeface="+mn-cs"/>
            </a:endParaRPr>
          </a:p>
          <a:p>
            <a:r>
              <a:rPr lang="en-US" sz="1200" kern="1200" baseline="0" noProof="0" dirty="0" smtClean="0">
                <a:solidFill>
                  <a:schemeClr val="tx1"/>
                </a:solidFill>
                <a:effectLst/>
                <a:latin typeface="+mn-lt"/>
                <a:ea typeface="+mn-ea"/>
                <a:cs typeface="+mn-cs"/>
              </a:rPr>
              <a:t>Other factors that may be more important than technology:  reasonable class sizes, good facilities, adequate resources, and improved teacher salaries</a:t>
            </a:r>
          </a:p>
          <a:p>
            <a:endParaRPr lang="en-US" sz="1200" kern="1200" baseline="0" noProof="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professor of psychology from the University</a:t>
            </a:r>
            <a:r>
              <a:rPr lang="en-US" sz="1200" kern="1200" baseline="0" dirty="0" smtClean="0">
                <a:solidFill>
                  <a:schemeClr val="tx1"/>
                </a:solidFill>
                <a:effectLst/>
                <a:latin typeface="+mn-lt"/>
                <a:ea typeface="+mn-ea"/>
                <a:cs typeface="+mn-cs"/>
              </a:rPr>
              <a:t> of Pittsburgh had this to say, </a:t>
            </a:r>
            <a:r>
              <a:rPr lang="en-US" sz="1200" kern="1200" dirty="0" smtClean="0">
                <a:solidFill>
                  <a:schemeClr val="tx1"/>
                </a:solidFill>
                <a:effectLst/>
                <a:latin typeface="+mn-lt"/>
                <a:ea typeface="+mn-ea"/>
                <a:cs typeface="+mn-cs"/>
              </a:rPr>
              <a:t>“The computer is an "amplifier," because it encourages both enlightened study practices and thoughtless ones.”</a:t>
            </a:r>
          </a:p>
          <a:p>
            <a:endParaRPr lang="en-US" sz="1200"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2</a:t>
            </a:fld>
            <a:endParaRPr lang="en-US"/>
          </a:p>
        </p:txBody>
      </p:sp>
    </p:spTree>
    <p:extLst>
      <p:ext uri="{BB962C8B-B14F-4D97-AF65-F5344CB8AC3E}">
        <p14:creationId xmlns:p14="http://schemas.microsoft.com/office/powerpoint/2010/main" val="142234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Todd</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Oppenheimer points out that many studies</a:t>
            </a:r>
            <a:r>
              <a:rPr lang="en-US" sz="1200" kern="1200" dirty="0" smtClean="0">
                <a:solidFill>
                  <a:schemeClr val="tx1"/>
                </a:solidFill>
                <a:effectLst/>
                <a:latin typeface="+mn-lt"/>
                <a:ea typeface="+mn-ea"/>
                <a:cs typeface="+mn-cs"/>
              </a:rPr>
              <a:t> suggest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music and art classes may build the physical size of a child's brain, and its powers for subjects such as language, math, science, and engineering far more than computer work.”</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I’ve found numerous studies on how playing a Wind instrument is one of the best activities for accessing multiple areas of the brain at </a:t>
            </a:r>
            <a:r>
              <a:rPr lang="en-US" sz="1200" kern="1200" baseline="0" dirty="0" smtClean="0">
                <a:solidFill>
                  <a:schemeClr val="tx1"/>
                </a:solidFill>
                <a:effectLst/>
                <a:latin typeface="+mn-lt"/>
                <a:ea typeface="+mn-ea"/>
                <a:cs typeface="+mn-cs"/>
              </a:rPr>
              <a:t>once…</a:t>
            </a:r>
            <a:endParaRPr lang="en-US" sz="1200" kern="1200" baseline="0" dirty="0" smtClean="0">
              <a:solidFill>
                <a:schemeClr val="tx1"/>
              </a:solidFill>
              <a:effectLst/>
              <a:latin typeface="+mn-lt"/>
              <a:ea typeface="+mn-ea"/>
              <a:cs typeface="+mn-cs"/>
            </a:endParaRPr>
          </a:p>
          <a:p>
            <a:endParaRPr lang="en-US" sz="1200" kern="1200" baseline="0" noProof="0" dirty="0" smtClean="0">
              <a:solidFill>
                <a:schemeClr val="tx1"/>
              </a:solidFill>
              <a:effectLst/>
              <a:latin typeface="+mn-lt"/>
              <a:ea typeface="+mn-ea"/>
              <a:cs typeface="+mn-cs"/>
            </a:endParaRPr>
          </a:p>
          <a:p>
            <a:r>
              <a:rPr lang="en-US" sz="1200" kern="1200" baseline="0" noProof="0" dirty="0" smtClean="0">
                <a:solidFill>
                  <a:schemeClr val="tx1"/>
                </a:solidFill>
                <a:effectLst/>
                <a:latin typeface="+mn-lt"/>
                <a:ea typeface="+mn-ea"/>
                <a:cs typeface="+mn-cs"/>
              </a:rPr>
              <a:t>So, Drill &amp; Practice for math and other subjects may not be the best use of technology, especially in the lower grades:  it is pretty clear that kids will learn better with hands-on activities.</a:t>
            </a:r>
          </a:p>
          <a:p>
            <a:endParaRPr lang="en-US" sz="1200" kern="1200" baseline="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3</a:t>
            </a:fld>
            <a:endParaRPr lang="en-US"/>
          </a:p>
        </p:txBody>
      </p:sp>
    </p:spTree>
    <p:extLst>
      <p:ext uri="{BB962C8B-B14F-4D97-AF65-F5344CB8AC3E}">
        <p14:creationId xmlns:p14="http://schemas.microsoft.com/office/powerpoint/2010/main" val="375628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Healy </a:t>
            </a:r>
            <a:r>
              <a:rPr lang="en-US" sz="1200" kern="1200" dirty="0" smtClean="0">
                <a:solidFill>
                  <a:schemeClr val="tx1"/>
                </a:solidFill>
                <a:effectLst/>
                <a:latin typeface="+mn-lt"/>
                <a:ea typeface="+mn-ea"/>
                <a:cs typeface="+mn-cs"/>
              </a:rPr>
              <a:t>argues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the pizzazz of computerized schoolwork may hide analytical gaps, which "won't become apparent until [the student] can't organize him or herself around a homework assignment or a job that requires initiative.  More commonplace activities, such as figuring out how to nail two boards together</a:t>
            </a:r>
            <a:r>
              <a:rPr lang="en-US" sz="1200" kern="1200" baseline="0" dirty="0" smtClean="0">
                <a:solidFill>
                  <a:schemeClr val="tx1"/>
                </a:solidFill>
                <a:effectLst/>
                <a:latin typeface="+mn-lt"/>
                <a:ea typeface="+mn-ea"/>
                <a:cs typeface="+mn-cs"/>
              </a:rPr>
              <a:t> or</a:t>
            </a:r>
            <a:r>
              <a:rPr lang="en-US" sz="1200" kern="1200" dirty="0" smtClean="0">
                <a:solidFill>
                  <a:schemeClr val="tx1"/>
                </a:solidFill>
                <a:effectLst/>
                <a:latin typeface="+mn-lt"/>
                <a:ea typeface="+mn-ea"/>
                <a:cs typeface="+mn-cs"/>
              </a:rPr>
              <a:t> organizing a game ... may actually form a better basis for real-world intelligence.”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Tom Henning,</a:t>
            </a:r>
            <a:r>
              <a:rPr lang="en-US" sz="1200" kern="1200" baseline="0" dirty="0" smtClean="0">
                <a:solidFill>
                  <a:schemeClr val="tx1"/>
                </a:solidFill>
                <a:effectLst/>
                <a:latin typeface="+mn-lt"/>
                <a:ea typeface="+mn-ea"/>
                <a:cs typeface="+mn-cs"/>
              </a:rPr>
              <a:t> a physics teacher with</a:t>
            </a:r>
            <a:r>
              <a:rPr lang="en-US" sz="1200" kern="1200" dirty="0" smtClean="0">
                <a:solidFill>
                  <a:schemeClr val="tx1"/>
                </a:solidFill>
                <a:effectLst/>
                <a:latin typeface="+mn-lt"/>
                <a:ea typeface="+mn-ea"/>
                <a:cs typeface="+mn-cs"/>
              </a:rPr>
              <a:t> a graduate degree in engineering</a:t>
            </a:r>
            <a:r>
              <a:rPr lang="en-US" sz="1200" kern="1200" baseline="0" dirty="0" smtClean="0">
                <a:solidFill>
                  <a:schemeClr val="tx1"/>
                </a:solidFill>
                <a:effectLst/>
                <a:latin typeface="+mn-lt"/>
                <a:ea typeface="+mn-ea"/>
                <a:cs typeface="+mn-cs"/>
              </a:rPr>
              <a:t> who </a:t>
            </a:r>
            <a:r>
              <a:rPr lang="en-US" sz="1200" kern="1200" dirty="0" smtClean="0">
                <a:solidFill>
                  <a:schemeClr val="tx1"/>
                </a:solidFill>
                <a:effectLst/>
                <a:latin typeface="+mn-lt"/>
                <a:ea typeface="+mn-ea"/>
                <a:cs typeface="+mn-cs"/>
              </a:rPr>
              <a:t>helped found a Silicon Valley company that manufactures electronic navigation equipment</a:t>
            </a:r>
            <a:r>
              <a:rPr lang="en-US" sz="1200" kern="1200" baseline="0" dirty="0" smtClean="0">
                <a:solidFill>
                  <a:schemeClr val="tx1"/>
                </a:solidFill>
                <a:effectLst/>
                <a:latin typeface="+mn-lt"/>
                <a:ea typeface="+mn-ea"/>
                <a:cs typeface="+mn-cs"/>
              </a:rPr>
              <a:t> says,</a:t>
            </a:r>
            <a:r>
              <a:rPr lang="en-US" sz="1200" kern="1200" dirty="0" smtClean="0">
                <a:solidFill>
                  <a:schemeClr val="tx1"/>
                </a:solidFill>
                <a:effectLst/>
                <a:latin typeface="+mn-lt"/>
                <a:ea typeface="+mn-ea"/>
                <a:cs typeface="+mn-cs"/>
              </a:rPr>
              <a:t> "My bias is the physical reality.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worries</a:t>
            </a:r>
            <a:r>
              <a:rPr lang="en-US" sz="1200" kern="1200" baseline="0" dirty="0" smtClean="0">
                <a:solidFill>
                  <a:schemeClr val="tx1"/>
                </a:solidFill>
                <a:effectLst/>
                <a:latin typeface="+mn-lt"/>
                <a:ea typeface="+mn-ea"/>
                <a:cs typeface="+mn-cs"/>
              </a:rPr>
              <a:t> me is</a:t>
            </a:r>
            <a:r>
              <a:rPr lang="en-US" sz="1200" kern="1200" dirty="0" smtClean="0">
                <a:solidFill>
                  <a:schemeClr val="tx1"/>
                </a:solidFill>
                <a:effectLst/>
                <a:latin typeface="+mn-lt"/>
                <a:ea typeface="+mn-ea"/>
                <a:cs typeface="+mn-cs"/>
              </a:rPr>
              <a:t> that computers at best engage only two senses, hearing and sight  -- and only two-dimensional sight at that. Even if they're doing three-dimensional computer modeling, that's still a two-D replica of a three-D world. If you took a kid who grew up on Nintendo</a:t>
            </a:r>
            <a:r>
              <a:rPr lang="en-US" sz="1200" kern="1200" baseline="0" dirty="0" smtClean="0">
                <a:solidFill>
                  <a:schemeClr val="tx1"/>
                </a:solidFill>
                <a:effectLst/>
                <a:latin typeface="+mn-lt"/>
                <a:ea typeface="+mn-ea"/>
                <a:cs typeface="+mn-cs"/>
              </a:rPr>
              <a:t> or Xbox</a:t>
            </a:r>
            <a:r>
              <a:rPr lang="en-US" sz="1200" kern="1200" dirty="0" smtClean="0">
                <a:solidFill>
                  <a:schemeClr val="tx1"/>
                </a:solidFill>
                <a:effectLst/>
                <a:latin typeface="+mn-lt"/>
                <a:ea typeface="+mn-ea"/>
                <a:cs typeface="+mn-cs"/>
              </a:rPr>
              <a:t>, he's not going to have the necessary skills. He needs to have done it first with </a:t>
            </a:r>
            <a:r>
              <a:rPr lang="en-US" sz="1200" kern="1200" dirty="0" err="1" smtClean="0">
                <a:solidFill>
                  <a:schemeClr val="tx1"/>
                </a:solidFill>
                <a:effectLst/>
                <a:latin typeface="+mn-lt"/>
                <a:ea typeface="+mn-ea"/>
                <a:cs typeface="+mn-cs"/>
              </a:rPr>
              <a:t>Tinkertoys</a:t>
            </a:r>
            <a:r>
              <a:rPr lang="en-US" sz="1200" kern="1200" dirty="0" smtClean="0">
                <a:solidFill>
                  <a:schemeClr val="tx1"/>
                </a:solidFill>
                <a:effectLst/>
                <a:latin typeface="+mn-lt"/>
                <a:ea typeface="+mn-ea"/>
                <a:cs typeface="+mn-cs"/>
              </a:rPr>
              <a:t> or clay or Legos, or carved it out of wood.”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4</a:t>
            </a:fld>
            <a:endParaRPr lang="en-US"/>
          </a:p>
        </p:txBody>
      </p:sp>
    </p:spTree>
    <p:extLst>
      <p:ext uri="{BB962C8B-B14F-4D97-AF65-F5344CB8AC3E}">
        <p14:creationId xmlns:p14="http://schemas.microsoft.com/office/powerpoint/2010/main" val="14223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Kids </a:t>
            </a:r>
            <a:r>
              <a:rPr lang="en-US" sz="1200" kern="1200" baseline="0" dirty="0" smtClean="0">
                <a:solidFill>
                  <a:schemeClr val="tx1"/>
                </a:solidFill>
                <a:effectLst/>
                <a:latin typeface="+mn-lt"/>
                <a:ea typeface="+mn-ea"/>
                <a:cs typeface="+mn-cs"/>
              </a:rPr>
              <a:t>must be taught to think, analyze, synthesize, and understand.  I think we all know this from our own ESLRs…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English teacher from a school in California</a:t>
            </a:r>
            <a:r>
              <a:rPr lang="en-US" sz="1200" kern="1200" baseline="0" dirty="0" smtClean="0">
                <a:solidFill>
                  <a:schemeClr val="tx1"/>
                </a:solidFill>
                <a:effectLst/>
                <a:latin typeface="+mn-lt"/>
                <a:ea typeface="+mn-ea"/>
                <a:cs typeface="+mn-cs"/>
              </a:rPr>
              <a:t> makes the following comment:  </a:t>
            </a:r>
            <a:r>
              <a:rPr lang="en-US" sz="1200" kern="1200" dirty="0" smtClean="0">
                <a:solidFill>
                  <a:schemeClr val="tx1"/>
                </a:solidFill>
                <a:effectLst/>
                <a:latin typeface="+mn-lt"/>
                <a:ea typeface="+mn-ea"/>
                <a:cs typeface="+mn-cs"/>
              </a:rPr>
              <a:t>”Kids love computers. But once they get hooked.... It makes reading a book seem tedious. Books don't have sound effects [or video effects], and their brains have to do all the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5</a:t>
            </a:fld>
            <a:endParaRPr lang="en-US"/>
          </a:p>
        </p:txBody>
      </p:sp>
    </p:spTree>
    <p:extLst>
      <p:ext uri="{BB962C8B-B14F-4D97-AF65-F5344CB8AC3E}">
        <p14:creationId xmlns:p14="http://schemas.microsoft.com/office/powerpoint/2010/main" val="3756284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t>
            </a:r>
            <a:r>
              <a:rPr lang="en-US" sz="1200" kern="1200" baseline="0" dirty="0" smtClean="0">
                <a:solidFill>
                  <a:schemeClr val="tx1"/>
                </a:solidFill>
                <a:effectLst/>
                <a:latin typeface="+mn-lt"/>
                <a:ea typeface="+mn-ea"/>
                <a:cs typeface="+mn-cs"/>
              </a:rPr>
              <a:t>the fast pace that technology moves today, we cannot possibly even predict what our students’ jobs will be in 10 years.  What </a:t>
            </a:r>
            <a:r>
              <a:rPr lang="en-US" sz="1200" kern="1200" baseline="0" dirty="0" smtClean="0">
                <a:solidFill>
                  <a:schemeClr val="tx1"/>
                </a:solidFill>
                <a:effectLst/>
                <a:latin typeface="+mn-lt"/>
                <a:ea typeface="+mn-ea"/>
                <a:cs typeface="+mn-cs"/>
              </a:rPr>
              <a:t>should </a:t>
            </a:r>
            <a:r>
              <a:rPr lang="en-US" sz="1200" kern="1200" baseline="0" dirty="0" smtClean="0">
                <a:solidFill>
                  <a:schemeClr val="tx1"/>
                </a:solidFill>
                <a:effectLst/>
                <a:latin typeface="+mn-lt"/>
                <a:ea typeface="+mn-ea"/>
                <a:cs typeface="+mn-cs"/>
              </a:rPr>
              <a:t>we teach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former president of San Francisco's Parent Teacher Association says this: "People need to be trained to learn and change, while education seems to be getting more specific.”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noProof="0" dirty="0" smtClean="0">
                <a:solidFill>
                  <a:schemeClr val="tx1"/>
                </a:solidFill>
                <a:latin typeface="+mn-lt"/>
                <a:ea typeface="ＭＳ Ｐゴシック" charset="-128"/>
                <a:cs typeface="ＭＳ Ｐゴシック" charset="-128"/>
              </a:rPr>
              <a:t>We</a:t>
            </a:r>
            <a:r>
              <a:rPr lang="en-US" sz="1200" kern="1200" baseline="0" noProof="0" dirty="0" smtClean="0">
                <a:solidFill>
                  <a:schemeClr val="tx1"/>
                </a:solidFill>
                <a:latin typeface="+mn-lt"/>
                <a:ea typeface="ＭＳ Ｐゴシック" charset="-128"/>
                <a:cs typeface="ＭＳ Ｐゴシック" charset="-128"/>
              </a:rPr>
              <a:t> should be teaching kids how to learn, how to think and evaluate, and how to deal with change.  This is the only way they will be able to deal with the fast-paced changes of the real world.</a:t>
            </a:r>
          </a:p>
          <a:p>
            <a:endParaRPr lang="en-US" sz="1200" kern="1200" baseline="0" noProof="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6</a:t>
            </a:fld>
            <a:endParaRPr lang="en-US"/>
          </a:p>
        </p:txBody>
      </p:sp>
    </p:spTree>
    <p:extLst>
      <p:ext uri="{BB962C8B-B14F-4D97-AF65-F5344CB8AC3E}">
        <p14:creationId xmlns:p14="http://schemas.microsoft.com/office/powerpoint/2010/main" val="14223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Henry Jenkins outlines three very</a:t>
            </a:r>
            <a:r>
              <a:rPr lang="en-US" sz="1200" kern="1200" baseline="0" dirty="0" smtClean="0">
                <a:solidFill>
                  <a:schemeClr val="tx1"/>
                </a:solidFill>
                <a:effectLst/>
                <a:latin typeface="+mn-lt"/>
                <a:ea typeface="+mn-ea"/>
                <a:cs typeface="+mn-cs"/>
              </a:rPr>
              <a:t> important aspects of 21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Century Media </a:t>
            </a:r>
            <a:r>
              <a:rPr lang="en-US" sz="1200" kern="1200" baseline="0" dirty="0" smtClean="0">
                <a:solidFill>
                  <a:schemeClr val="tx1"/>
                </a:solidFill>
                <a:effectLst/>
                <a:latin typeface="+mn-lt"/>
                <a:ea typeface="+mn-ea"/>
                <a:cs typeface="+mn-cs"/>
              </a:rPr>
              <a:t>Literacy.</a:t>
            </a: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 says,</a:t>
            </a:r>
          </a:p>
          <a:p>
            <a:r>
              <a:rPr lang="en-US" sz="1200" kern="1200" dirty="0" smtClean="0">
                <a:solidFill>
                  <a:schemeClr val="tx1"/>
                </a:solidFill>
                <a:effectLst/>
                <a:latin typeface="+mn-lt"/>
                <a:ea typeface="+mn-ea"/>
                <a:cs typeface="+mn-cs"/>
              </a:rPr>
              <a:t>These skills build on the foundation of traditional literacy, research skills, technical skills, and critical analysis skills taught in the classroom.”</a:t>
            </a:r>
          </a:p>
          <a:p>
            <a:endParaRPr lang="en-US" sz="1200"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7</a:t>
            </a:fld>
            <a:endParaRPr lang="en-US"/>
          </a:p>
        </p:txBody>
      </p:sp>
    </p:spTree>
    <p:extLst>
      <p:ext uri="{BB962C8B-B14F-4D97-AF65-F5344CB8AC3E}">
        <p14:creationId xmlns:p14="http://schemas.microsoft.com/office/powerpoint/2010/main" val="3756284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noProof="0" dirty="0" smtClean="0">
                <a:solidFill>
                  <a:schemeClr val="tx1"/>
                </a:solidFill>
                <a:latin typeface="+mn-lt"/>
                <a:ea typeface="ＭＳ Ｐゴシック" charset="-128"/>
                <a:cs typeface="ＭＳ Ｐゴシック" charset="-128"/>
              </a:rPr>
              <a:t>Play—it</a:t>
            </a:r>
            <a:r>
              <a:rPr lang="en-US" sz="1200" kern="1200" baseline="0" noProof="0" dirty="0" smtClean="0">
                <a:solidFill>
                  <a:schemeClr val="tx1"/>
                </a:solidFill>
                <a:latin typeface="+mn-lt"/>
                <a:ea typeface="ＭＳ Ｐゴシック" charset="-128"/>
                <a:cs typeface="ＭＳ Ｐゴシック" charset="-128"/>
              </a:rPr>
              <a:t> can be tiresome, difficult, hard to master, but it is highly motivated by the ultimate goal; </a:t>
            </a:r>
            <a:r>
              <a:rPr lang="en-US" sz="1200" kern="1200" noProof="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Part of what makes play valuable as a mode of problem-solving and learning is that it lowers the emotional stakes of failing: players are encouraged to suspend some of the real world consequences of the represented actions, to take risks and learn through trial and error.”</a:t>
            </a:r>
          </a:p>
          <a:p>
            <a:pPr marL="0" indent="0">
              <a:buNone/>
            </a:pPr>
            <a:endParaRPr lang="en-US" sz="1200" kern="1200" dirty="0" smtClean="0">
              <a:solidFill>
                <a:schemeClr val="tx1"/>
              </a:solidFill>
              <a:effectLst/>
              <a:latin typeface="+mn-lt"/>
              <a:ea typeface="+mn-ea"/>
              <a:cs typeface="+mn-cs"/>
            </a:endParaRPr>
          </a:p>
          <a:p>
            <a:pPr marL="228600" indent="-228600">
              <a:buAutoNum type="arabicPeriod"/>
            </a:pPr>
            <a:r>
              <a:rPr lang="en-US" sz="1200" kern="1200" noProof="0" dirty="0" smtClean="0">
                <a:solidFill>
                  <a:schemeClr val="tx1"/>
                </a:solidFill>
                <a:effectLst/>
                <a:latin typeface="+mn-lt"/>
                <a:ea typeface="+mn-ea"/>
                <a:cs typeface="+mn-cs"/>
              </a:rPr>
              <a:t>Simulation—”</a:t>
            </a:r>
            <a:r>
              <a:rPr lang="en-US" sz="1200" kern="1200" dirty="0" smtClean="0">
                <a:solidFill>
                  <a:schemeClr val="tx1"/>
                </a:solidFill>
                <a:effectLst/>
                <a:latin typeface="+mn-lt"/>
                <a:ea typeface="+mn-ea"/>
                <a:cs typeface="+mn-cs"/>
              </a:rPr>
              <a:t>Students experience what they have learned from a robust simulation as their own discoveries.  These simulations expose players to powerful new ways of seeing the world and encourage them to engage in a process of modeling, which is central to the way modern science operates.”</a:t>
            </a:r>
          </a:p>
          <a:p>
            <a:pPr marL="0" indent="0">
              <a:buNone/>
            </a:pPr>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Performance—”Educators have for too long treated role play as a means to an end—a fun way to introduce other kinds of content—yet role-play skills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valuable in their own right and are increasingly central to the way adult institutions function. Performance brings with it capacities to understand problems from multiple viewpoints.”</a:t>
            </a:r>
          </a:p>
          <a:p>
            <a:pPr marL="0" indent="0">
              <a:buNone/>
            </a:pPr>
            <a:endParaRPr lang="en-US" sz="1200" kern="1200" dirty="0" smtClean="0">
              <a:solidFill>
                <a:schemeClr val="tx1"/>
              </a:solidFill>
              <a:effectLst/>
              <a:latin typeface="+mn-lt"/>
              <a:ea typeface="+mn-ea"/>
              <a:cs typeface="+mn-cs"/>
            </a:endParaRPr>
          </a:p>
          <a:p>
            <a:pPr marL="228600" indent="-228600">
              <a:buAutoNum type="arabicPeriod"/>
            </a:pPr>
            <a:r>
              <a:rPr lang="en-US" sz="1200" kern="1200" noProof="0" dirty="0" smtClean="0">
                <a:solidFill>
                  <a:schemeClr val="tx1"/>
                </a:solidFill>
                <a:effectLst/>
                <a:latin typeface="+mn-lt"/>
                <a:ea typeface="+mn-ea"/>
                <a:cs typeface="+mn-cs"/>
              </a:rPr>
              <a:t>Appropriation--</a:t>
            </a:r>
            <a:r>
              <a:rPr lang="en-US" sz="1200" kern="1200" dirty="0" smtClean="0">
                <a:solidFill>
                  <a:schemeClr val="tx1"/>
                </a:solidFill>
                <a:effectLst/>
                <a:latin typeface="+mn-lt"/>
                <a:ea typeface="+mn-ea"/>
                <a:cs typeface="+mn-cs"/>
              </a:rPr>
              <a:t>the ability to meaningfully sample and remix media content; </a:t>
            </a:r>
            <a:r>
              <a:rPr lang="en-US" sz="1200" kern="1200" baseline="0" dirty="0" smtClean="0">
                <a:solidFill>
                  <a:schemeClr val="tx1"/>
                </a:solidFill>
                <a:effectLst/>
                <a:latin typeface="+mn-lt"/>
                <a:ea typeface="+mn-ea"/>
                <a:cs typeface="+mn-cs"/>
              </a:rPr>
              <a:t> we often think that in order for music or art to be really good, it must be original or “new”; however, most art and music and cultural phenomena down through the ages have been a constant reworking and improving of what already exists,</a:t>
            </a:r>
            <a:r>
              <a:rPr lang="en-US" sz="1200" kern="1200" dirty="0" smtClean="0">
                <a:solidFill>
                  <a:schemeClr val="tx1"/>
                </a:solidFill>
                <a:effectLst/>
                <a:latin typeface="+mn-lt"/>
                <a:ea typeface="+mn-ea"/>
                <a:cs typeface="+mn-cs"/>
              </a:rPr>
              <a:t> or what we would now call “sampling” and “remixing.””</a:t>
            </a:r>
          </a:p>
          <a:p>
            <a:pPr marL="0" indent="0">
              <a:buNone/>
            </a:pPr>
            <a:endParaRPr lang="en-US" sz="1200" kern="1200" dirty="0" smtClean="0">
              <a:solidFill>
                <a:schemeClr val="tx1"/>
              </a:solidFill>
              <a:effectLst/>
              <a:latin typeface="+mn-lt"/>
              <a:ea typeface="+mn-ea"/>
              <a:cs typeface="+mn-cs"/>
            </a:endParaRPr>
          </a:p>
          <a:p>
            <a:pPr marL="228600" indent="-228600">
              <a:buAutoNum type="arabicPeriod"/>
            </a:pPr>
            <a:r>
              <a:rPr lang="en-US" sz="1200" kern="1200" noProof="0" dirty="0" smtClean="0">
                <a:solidFill>
                  <a:schemeClr val="tx1"/>
                </a:solidFill>
                <a:effectLst/>
                <a:latin typeface="+mn-lt"/>
                <a:ea typeface="+mn-ea"/>
                <a:cs typeface="+mn-cs"/>
              </a:rPr>
              <a:t>Multitasking--</a:t>
            </a:r>
            <a:r>
              <a:rPr lang="en-US" sz="1200" kern="1200" dirty="0" smtClean="0">
                <a:solidFill>
                  <a:schemeClr val="tx1"/>
                </a:solidFill>
                <a:effectLst/>
                <a:latin typeface="+mn-lt"/>
                <a:ea typeface="+mn-ea"/>
                <a:cs typeface="+mn-cs"/>
              </a:rPr>
              <a:t>“Multi-tasking often is confused with distraction, but students</a:t>
            </a:r>
            <a:r>
              <a:rPr lang="en-US" sz="1200" kern="1200" baseline="0" dirty="0" smtClean="0">
                <a:solidFill>
                  <a:schemeClr val="tx1"/>
                </a:solidFill>
                <a:effectLst/>
                <a:latin typeface="+mn-lt"/>
                <a:ea typeface="+mn-ea"/>
                <a:cs typeface="+mn-cs"/>
              </a:rPr>
              <a:t> in the 21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century need to be able to</a:t>
            </a:r>
            <a:r>
              <a:rPr lang="en-US" sz="1200" kern="1200" dirty="0" smtClean="0">
                <a:solidFill>
                  <a:schemeClr val="tx1"/>
                </a:solidFill>
                <a:effectLst/>
                <a:latin typeface="+mn-lt"/>
                <a:ea typeface="+mn-ea"/>
                <a:cs typeface="+mn-cs"/>
              </a:rPr>
              <a:t> monitor and respond to the sea of information around them. Students need help distinguishing between being off task and handling multiple tasks simultaneously.”</a:t>
            </a:r>
          </a:p>
          <a:p>
            <a:pPr marL="0" indent="0">
              <a:buNone/>
            </a:pPr>
            <a:endParaRPr lang="en-US" sz="1200" kern="1200" dirty="0" smtClean="0">
              <a:solidFill>
                <a:schemeClr val="tx1"/>
              </a:solidFill>
              <a:effectLst/>
              <a:latin typeface="+mn-lt"/>
              <a:ea typeface="+mn-ea"/>
              <a:cs typeface="+mn-cs"/>
            </a:endParaRPr>
          </a:p>
          <a:p>
            <a:pPr marL="228600" indent="-228600">
              <a:buAutoNum type="arabicPeriod"/>
            </a:pPr>
            <a:r>
              <a:rPr lang="en-US" sz="1200" kern="1200" noProof="0" dirty="0" smtClean="0">
                <a:solidFill>
                  <a:schemeClr val="tx1"/>
                </a:solidFill>
                <a:effectLst/>
                <a:latin typeface="+mn-lt"/>
                <a:ea typeface="+mn-ea"/>
                <a:cs typeface="+mn-cs"/>
              </a:rPr>
              <a:t>Distributed</a:t>
            </a:r>
            <a:r>
              <a:rPr lang="en-US" sz="1200" kern="1200" baseline="0" noProof="0" dirty="0" smtClean="0">
                <a:solidFill>
                  <a:schemeClr val="tx1"/>
                </a:solidFill>
                <a:effectLst/>
                <a:latin typeface="+mn-lt"/>
                <a:ea typeface="+mn-ea"/>
                <a:cs typeface="+mn-cs"/>
              </a:rPr>
              <a:t> Cognition—the ability to choose and access the tools of technology that are best suited for any given situation--what will work best in this situation?</a:t>
            </a:r>
          </a:p>
          <a:p>
            <a:pPr marL="0" indent="0">
              <a:buNone/>
            </a:pPr>
            <a:endParaRPr lang="en-US" sz="1200" kern="1200" baseline="0" noProof="0" dirty="0" smtClean="0">
              <a:solidFill>
                <a:schemeClr val="tx1"/>
              </a:solidFill>
              <a:effectLst/>
              <a:latin typeface="+mn-lt"/>
              <a:ea typeface="+mn-ea"/>
              <a:cs typeface="+mn-cs"/>
            </a:endParaRPr>
          </a:p>
          <a:p>
            <a:pPr marL="228600" indent="-228600">
              <a:buAutoNum type="arabicPeriod"/>
            </a:pPr>
            <a:r>
              <a:rPr lang="en-US" sz="1200" kern="1200" noProof="0" dirty="0" smtClean="0">
                <a:solidFill>
                  <a:schemeClr val="tx1"/>
                </a:solidFill>
                <a:effectLst/>
                <a:latin typeface="+mn-lt"/>
                <a:ea typeface="+mn-ea"/>
                <a:cs typeface="+mn-cs"/>
              </a:rPr>
              <a:t>Collective</a:t>
            </a:r>
            <a:r>
              <a:rPr lang="en-US" sz="1200" kern="1200" baseline="0" noProof="0" dirty="0" smtClean="0">
                <a:solidFill>
                  <a:schemeClr val="tx1"/>
                </a:solidFill>
                <a:effectLst/>
                <a:latin typeface="+mn-lt"/>
                <a:ea typeface="+mn-ea"/>
                <a:cs typeface="+mn-cs"/>
              </a:rPr>
              <a:t> Intelligence—</a:t>
            </a:r>
            <a:r>
              <a:rPr lang="en-US" sz="1200" kern="1200" dirty="0" smtClean="0">
                <a:solidFill>
                  <a:schemeClr val="tx1"/>
                </a:solidFill>
                <a:effectLst/>
                <a:latin typeface="+mn-lt"/>
                <a:ea typeface="+mn-ea"/>
                <a:cs typeface="+mn-cs"/>
              </a:rPr>
              <a:t>“We are not one person secluded from the rest of the world...We have become a part of something greater than ourselves…. Unfortunately, most contemporary education focuses on training autonomous problem solvers and is not well suited to equip students with these skills.  Whereas a collective intelligence community encourages ownership of work as a group, schools grade individuals.  Students are often asked to swear that what they turn is their “own work.”</a:t>
            </a:r>
          </a:p>
          <a:p>
            <a:pPr marL="0" indent="0">
              <a:buNone/>
            </a:pPr>
            <a:endParaRPr lang="en-US" sz="1200" kern="1200" dirty="0" smtClean="0">
              <a:solidFill>
                <a:schemeClr val="tx1"/>
              </a:solidFill>
              <a:effectLst/>
              <a:latin typeface="+mn-lt"/>
              <a:ea typeface="+mn-ea"/>
              <a:cs typeface="+mn-cs"/>
            </a:endParaRPr>
          </a:p>
          <a:p>
            <a:pPr marL="228600" indent="-228600">
              <a:buAutoNum type="arabicPeriod"/>
            </a:pPr>
            <a:r>
              <a:rPr lang="en-US" sz="1200" kern="1200" baseline="0" dirty="0" smtClean="0">
                <a:solidFill>
                  <a:schemeClr val="tx1"/>
                </a:solidFill>
                <a:effectLst/>
                <a:latin typeface="+mn-lt"/>
                <a:ea typeface="+mn-ea"/>
                <a:cs typeface="+mn-cs"/>
              </a:rPr>
              <a:t>Networking--</a:t>
            </a:r>
            <a:r>
              <a:rPr lang="en-US" sz="1200" kern="1200" dirty="0" smtClean="0">
                <a:solidFill>
                  <a:schemeClr val="tx1"/>
                </a:solidFill>
                <a:effectLst/>
                <a:latin typeface="+mn-lt"/>
                <a:ea typeface="+mn-ea"/>
                <a:cs typeface="+mn-cs"/>
              </a:rPr>
              <a:t>the ability to search for, synthesize, and disseminate information; it involves the ability to navigate across different social communities</a:t>
            </a:r>
          </a:p>
          <a:p>
            <a:pPr marL="0" indent="0">
              <a:buNone/>
            </a:pPr>
            <a:endParaRPr lang="en-US" sz="1200" kern="1200" dirty="0" smtClean="0">
              <a:solidFill>
                <a:schemeClr val="tx1"/>
              </a:solidFill>
              <a:effectLst/>
              <a:latin typeface="+mn-lt"/>
              <a:ea typeface="+mn-ea"/>
              <a:cs typeface="+mn-cs"/>
            </a:endParaRPr>
          </a:p>
          <a:p>
            <a:pPr marL="228600" indent="-228600">
              <a:buAutoNum type="arabicPeriod"/>
            </a:pPr>
            <a:r>
              <a:rPr lang="en-US" sz="1200" kern="1200" baseline="0" dirty="0" smtClean="0">
                <a:solidFill>
                  <a:schemeClr val="tx1"/>
                </a:solidFill>
                <a:effectLst/>
                <a:latin typeface="+mn-lt"/>
                <a:ea typeface="+mn-ea"/>
                <a:cs typeface="+mn-cs"/>
              </a:rPr>
              <a:t>Negotiation--</a:t>
            </a:r>
            <a:r>
              <a:rPr lang="en-US" sz="1200" kern="1200" dirty="0" smtClean="0">
                <a:solidFill>
                  <a:schemeClr val="tx1"/>
                </a:solidFill>
                <a:effectLst/>
                <a:latin typeface="+mn-lt"/>
                <a:ea typeface="+mn-ea"/>
                <a:cs typeface="+mn-cs"/>
              </a:rPr>
              <a:t>the ability to travel across diverse communities, discerning and respecting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multiple perspectives; </a:t>
            </a:r>
            <a:r>
              <a:rPr lang="en-US" dirty="0" smtClean="0">
                <a:effectLst/>
              </a:rPr>
              <a:t> “</a:t>
            </a:r>
            <a:r>
              <a:rPr lang="en-US" sz="1200" kern="1200" dirty="0" smtClean="0">
                <a:solidFill>
                  <a:schemeClr val="tx1"/>
                </a:solidFill>
                <a:effectLst/>
                <a:latin typeface="+mn-lt"/>
                <a:ea typeface="+mn-ea"/>
                <a:cs typeface="+mn-cs"/>
              </a:rPr>
              <a:t>Rather than having traditional pro-con debates that depend on a fixed and adversarial relationship between participants, schools should focus more attention on group deliberation and decision-making processes and on mechanisms that ensure that all parties listen and learn from one another’s arguments.”</a:t>
            </a:r>
          </a:p>
          <a:p>
            <a:pPr marL="0" indent="0">
              <a:buNone/>
            </a:pPr>
            <a:endParaRPr lang="en-US" sz="1200" kern="1200" dirty="0" smtClean="0">
              <a:solidFill>
                <a:schemeClr val="tx1"/>
              </a:solidFill>
              <a:effectLst/>
              <a:latin typeface="+mn-lt"/>
              <a:ea typeface="+mn-ea"/>
              <a:cs typeface="+mn-cs"/>
            </a:endParaRPr>
          </a:p>
          <a:p>
            <a:pPr marL="228600" indent="-228600">
              <a:buAutoNum type="arabicPeriod"/>
            </a:pPr>
            <a:r>
              <a:rPr lang="en-US" sz="1200" kern="1200" baseline="0" dirty="0" smtClean="0">
                <a:solidFill>
                  <a:schemeClr val="tx1"/>
                </a:solidFill>
                <a:effectLst/>
                <a:latin typeface="+mn-lt"/>
                <a:ea typeface="+mn-ea"/>
                <a:cs typeface="+mn-cs"/>
              </a:rPr>
              <a:t>Judgment--</a:t>
            </a:r>
            <a:r>
              <a:rPr lang="en-US" sz="1200" kern="1200" dirty="0" smtClean="0">
                <a:solidFill>
                  <a:schemeClr val="tx1"/>
                </a:solidFill>
                <a:effectLst/>
                <a:latin typeface="+mn-lt"/>
                <a:ea typeface="+mn-ea"/>
                <a:cs typeface="+mn-cs"/>
              </a:rPr>
              <a:t>the ability to evaluate the reliability and credibility of different information</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ources; “Once students enter cyberspace, where anyone can post anything, they need skills in evaluating the quality of different sources</a:t>
            </a:r>
            <a:r>
              <a:rPr lang="en-US" sz="1200" kern="1200" baseline="0" dirty="0" smtClean="0">
                <a:solidFill>
                  <a:schemeClr val="tx1"/>
                </a:solidFill>
                <a:effectLst/>
                <a:latin typeface="+mn-lt"/>
                <a:ea typeface="+mn-ea"/>
                <a:cs typeface="+mn-cs"/>
              </a:rPr>
              <a:t> and whether information is credible or not; they need to protect themselves from online stalkers and make good decisions about what kind of content they will access.</a:t>
            </a:r>
            <a:endParaRPr lang="en-US" sz="1200" kern="1200" noProof="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8</a:t>
            </a:fld>
            <a:endParaRPr lang="en-US"/>
          </a:p>
        </p:txBody>
      </p:sp>
    </p:spTree>
    <p:extLst>
      <p:ext uri="{BB962C8B-B14F-4D97-AF65-F5344CB8AC3E}">
        <p14:creationId xmlns:p14="http://schemas.microsoft.com/office/powerpoint/2010/main" val="142234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Nothing</a:t>
            </a:r>
            <a:r>
              <a:rPr lang="en-US" baseline="0" noProof="0" dirty="0" smtClean="0"/>
              <a:t> can replace good teaching—the pat on the back, the “good job!,” the “you can do it!”, etc.  </a:t>
            </a:r>
            <a:endParaRPr lang="en-US" noProof="0"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9</a:t>
            </a:fld>
            <a:endParaRPr lang="en-US"/>
          </a:p>
        </p:txBody>
      </p:sp>
    </p:spTree>
    <p:extLst>
      <p:ext uri="{BB962C8B-B14F-4D97-AF65-F5344CB8AC3E}">
        <p14:creationId xmlns:p14="http://schemas.microsoft.com/office/powerpoint/2010/main" val="375628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28850"/>
          </a:xfrm>
        </p:spPr>
        <p:txBody>
          <a:bodyPr anchor="b" anchorCtr="0">
            <a:normAutofit/>
          </a:bodyPr>
          <a:lstStyle>
            <a:lvl1pPr algn="ctr">
              <a:defRPr sz="7000"/>
            </a:lvl1pPr>
          </a:lstStyle>
          <a:p>
            <a:r>
              <a:rPr lang="en-US" smtClean="0"/>
              <a:t>Click to edit Master title style</a:t>
            </a:r>
            <a:endParaRPr lang="en-US" dirty="0"/>
          </a:p>
        </p:txBody>
      </p:sp>
      <p:sp>
        <p:nvSpPr>
          <p:cNvPr id="3" name="Subtitle 2"/>
          <p:cNvSpPr>
            <a:spLocks noGrp="1"/>
          </p:cNvSpPr>
          <p:nvPr>
            <p:ph type="subTitle" idx="1"/>
          </p:nvPr>
        </p:nvSpPr>
        <p:spPr>
          <a:xfrm>
            <a:off x="685800" y="3610275"/>
            <a:ext cx="7772400" cy="1266525"/>
          </a:xfrm>
        </p:spPr>
        <p:txBody>
          <a:bodyPr/>
          <a:lstStyle>
            <a:lvl1pPr marL="0" indent="0" algn="ctr">
              <a:buNone/>
              <a:defRPr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15939205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with Two-Level Tag, 1">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2057400"/>
          </a:xfrm>
        </p:spPr>
        <p:txBody>
          <a:bodyPr anchor="b" anchorCtr="0">
            <a:noAutofit/>
          </a:bodyPr>
          <a:lstStyle>
            <a:lvl1pPr algn="l">
              <a:defRPr sz="6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3733800"/>
            <a:ext cx="8077200" cy="1500188"/>
          </a:xfrm>
        </p:spPr>
        <p:txBody>
          <a:bodyPr anchor="t" anchorCtr="0">
            <a:normAutofit/>
          </a:bodyPr>
          <a:lstStyle>
            <a:lvl1pPr marL="0" indent="0">
              <a:buNone/>
              <a:defRPr sz="32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ound Same Side Corner Rectangle 6"/>
          <p:cNvSpPr/>
          <p:nvPr/>
        </p:nvSpPr>
        <p:spPr>
          <a:xfrm rot="10800000">
            <a:off x="6053328" y="-155448"/>
            <a:ext cx="2505456" cy="1581912"/>
          </a:xfrm>
          <a:prstGeom prst="round2SameRect">
            <a:avLst>
              <a:gd name="adj1" fmla="val 4210"/>
              <a:gd name="adj2" fmla="val 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Text Placeholder 11"/>
          <p:cNvSpPr>
            <a:spLocks noGrp="1"/>
          </p:cNvSpPr>
          <p:nvPr>
            <p:ph type="body" sz="quarter" idx="13" hasCustomPrompt="1"/>
          </p:nvPr>
        </p:nvSpPr>
        <p:spPr>
          <a:xfrm>
            <a:off x="6053138" y="304800"/>
            <a:ext cx="2505075"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Text Placeholder 13"/>
          <p:cNvSpPr>
            <a:spLocks noGrp="1"/>
          </p:cNvSpPr>
          <p:nvPr>
            <p:ph type="body" sz="quarter" idx="14" hasCustomPrompt="1"/>
          </p:nvPr>
        </p:nvSpPr>
        <p:spPr>
          <a:xfrm>
            <a:off x="6053138" y="838200"/>
            <a:ext cx="2505075" cy="533400"/>
          </a:xfrm>
        </p:spPr>
        <p:txBody>
          <a:bodyPr>
            <a:noAutofit/>
          </a:bodyPr>
          <a:lstStyle>
            <a:lvl1pPr marL="0" indent="0" algn="ctr">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(Subtext)</a:t>
            </a:r>
            <a:endParaRPr lang="en-US" dirty="0"/>
          </a:p>
        </p:txBody>
      </p:sp>
      <p:sp>
        <p:nvSpPr>
          <p:cNvPr id="10" name="Rechteck 5"/>
          <p:cNvSpPr/>
          <p:nvPr/>
        </p:nvSpPr>
        <p:spPr>
          <a:xfrm flipH="1">
            <a:off x="0" y="0"/>
            <a:ext cx="144463" cy="6858000"/>
          </a:xfrm>
          <a:prstGeom prst="rect">
            <a:avLst/>
          </a:prstGeom>
          <a:gradFill rotWithShape="1">
            <a:gsLst>
              <a:gs pos="0">
                <a:schemeClr val="accent1"/>
              </a:gs>
              <a:gs pos="100000">
                <a:schemeClr val="accent1">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47617113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tement with Tag, 1">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2"/>
            <a:ext cx="8077200" cy="2057400"/>
          </a:xfrm>
        </p:spPr>
        <p:txBody>
          <a:bodyPr anchor="b" anchorCtr="0">
            <a:noAutofit/>
          </a:bodyPr>
          <a:lstStyle>
            <a:lvl1pPr algn="ct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4291012"/>
            <a:ext cx="8077200" cy="1500188"/>
          </a:xfrm>
        </p:spPr>
        <p:txBody>
          <a:bodyPr anchor="t" anchorCtr="0">
            <a:normAutofit/>
          </a:bodyPr>
          <a:lstStyle>
            <a:lvl1pPr marL="0" indent="0" algn="ctr">
              <a:buNone/>
              <a:defRPr sz="32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10" name="Round Same Side Corner Rectangle 9"/>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Rechteck 5"/>
          <p:cNvSpPr/>
          <p:nvPr/>
        </p:nvSpPr>
        <p:spPr>
          <a:xfrm flipH="1">
            <a:off x="0" y="0"/>
            <a:ext cx="144463" cy="6858000"/>
          </a:xfrm>
          <a:prstGeom prst="rect">
            <a:avLst/>
          </a:prstGeom>
          <a:gradFill rotWithShape="1">
            <a:gsLst>
              <a:gs pos="0">
                <a:schemeClr val="accent1"/>
              </a:gs>
              <a:gs pos="100000">
                <a:schemeClr val="accent1">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78988775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Media,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chor="b" anchorCtr="0"/>
          <a:lstStyle>
            <a:lvl1pPr algn="l">
              <a:defRPr b="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8" name="Media Placeholder 7"/>
          <p:cNvSpPr>
            <a:spLocks noGrp="1"/>
          </p:cNvSpPr>
          <p:nvPr>
            <p:ph type="media" sz="quarter" idx="13" hasCustomPrompt="1"/>
          </p:nvPr>
        </p:nvSpPr>
        <p:spPr>
          <a:xfrm>
            <a:off x="457200" y="1600200"/>
            <a:ext cx="8229600" cy="4525963"/>
          </a:xfrm>
          <a:ln w="28575">
            <a:solidFill>
              <a:schemeClr val="tx1"/>
            </a:solidFill>
          </a:ln>
        </p:spPr>
        <p:txBody>
          <a:bodyPr/>
          <a:lstStyle>
            <a:lvl1pPr marL="0" indent="0">
              <a:buFontTx/>
              <a:buNone/>
              <a:defRPr baseline="0"/>
            </a:lvl1pPr>
          </a:lstStyle>
          <a:p>
            <a:r>
              <a:rPr lang="en-US" dirty="0" smtClean="0"/>
              <a:t>Click icon to add media file</a:t>
            </a:r>
            <a:endParaRPr lang="en-US" dirty="0"/>
          </a:p>
        </p:txBody>
      </p:sp>
      <p:sp>
        <p:nvSpPr>
          <p:cNvPr id="9" name="Round Same Side Corner Rectangle 8"/>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 Placeholder 11"/>
          <p:cNvSpPr>
            <a:spLocks noGrp="1"/>
          </p:cNvSpPr>
          <p:nvPr>
            <p:ph type="body" sz="quarter" idx="14"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11" name="Rechteck 5"/>
          <p:cNvSpPr/>
          <p:nvPr/>
        </p:nvSpPr>
        <p:spPr>
          <a:xfrm flipH="1">
            <a:off x="0" y="0"/>
            <a:ext cx="144463" cy="6858000"/>
          </a:xfrm>
          <a:prstGeom prst="rect">
            <a:avLst/>
          </a:prstGeom>
          <a:gradFill rotWithShape="1">
            <a:gsLst>
              <a:gs pos="0">
                <a:schemeClr val="accent1"/>
              </a:gs>
              <a:gs pos="100000">
                <a:schemeClr val="accent1">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74421301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tement with Two-Level Tag, 2">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2057400"/>
          </a:xfrm>
        </p:spPr>
        <p:txBody>
          <a:bodyPr anchor="b" anchorCtr="0">
            <a:noAutofit/>
          </a:bodyPr>
          <a:lstStyle>
            <a:lvl1pPr algn="l">
              <a:defRPr sz="6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33400" y="3733800"/>
            <a:ext cx="8077200" cy="1500188"/>
          </a:xfrm>
        </p:spPr>
        <p:txBody>
          <a:bodyPr anchor="t" anchorCtr="0">
            <a:normAutofit/>
          </a:bodyPr>
          <a:lstStyle>
            <a:lvl1pPr marL="0" indent="0">
              <a:buNone/>
              <a:defRPr sz="3200" b="1">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ound Same Side Corner Rectangle 6"/>
          <p:cNvSpPr/>
          <p:nvPr/>
        </p:nvSpPr>
        <p:spPr>
          <a:xfrm rot="10800000">
            <a:off x="6053328" y="-155448"/>
            <a:ext cx="2505456" cy="1581912"/>
          </a:xfrm>
          <a:prstGeom prst="round2SameRect">
            <a:avLst>
              <a:gd name="adj1" fmla="val 4210"/>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Text Placeholder 11"/>
          <p:cNvSpPr>
            <a:spLocks noGrp="1"/>
          </p:cNvSpPr>
          <p:nvPr>
            <p:ph type="body" sz="quarter" idx="13" hasCustomPrompt="1"/>
          </p:nvPr>
        </p:nvSpPr>
        <p:spPr>
          <a:xfrm>
            <a:off x="6053138" y="304800"/>
            <a:ext cx="2505075"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Text Placeholder 13"/>
          <p:cNvSpPr>
            <a:spLocks noGrp="1"/>
          </p:cNvSpPr>
          <p:nvPr>
            <p:ph type="body" sz="quarter" idx="14" hasCustomPrompt="1"/>
          </p:nvPr>
        </p:nvSpPr>
        <p:spPr>
          <a:xfrm>
            <a:off x="6053138" y="838200"/>
            <a:ext cx="2505075" cy="533400"/>
          </a:xfrm>
        </p:spPr>
        <p:txBody>
          <a:bodyPr>
            <a:noAutofit/>
          </a:bodyPr>
          <a:lstStyle>
            <a:lvl1pPr marL="0" indent="0" algn="ctr">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(Subtext)</a:t>
            </a:r>
            <a:endParaRPr lang="en-US" dirty="0"/>
          </a:p>
        </p:txBody>
      </p:sp>
      <p:sp>
        <p:nvSpPr>
          <p:cNvPr id="10" name="Rechteck 5"/>
          <p:cNvSpPr/>
          <p:nvPr/>
        </p:nvSpPr>
        <p:spPr>
          <a:xfrm flipH="1">
            <a:off x="0" y="0"/>
            <a:ext cx="144463" cy="6858000"/>
          </a:xfrm>
          <a:prstGeom prst="rect">
            <a:avLst/>
          </a:prstGeom>
          <a:gradFill rotWithShape="1">
            <a:gsLst>
              <a:gs pos="0">
                <a:schemeClr val="accent2"/>
              </a:gs>
              <a:gs pos="100000">
                <a:schemeClr val="accent2">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79466870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tement with Tag, 2">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3"/>
            <a:ext cx="8077200" cy="2057400"/>
          </a:xfrm>
        </p:spPr>
        <p:txBody>
          <a:bodyPr anchor="b" anchorCtr="0">
            <a:noAutofit/>
          </a:bodyPr>
          <a:lstStyle>
            <a:lvl1pPr algn="ct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4291013"/>
            <a:ext cx="8077200" cy="1500188"/>
          </a:xfrm>
        </p:spPr>
        <p:txBody>
          <a:bodyPr anchor="t" anchorCtr="0">
            <a:normAutofit/>
          </a:bodyPr>
          <a:lstStyle>
            <a:lvl1pPr marL="0" indent="0" algn="ctr">
              <a:buNone/>
              <a:defRPr sz="3200" b="1">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10" name="Round Same Side Corner Rectangle 9"/>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Rechteck 5"/>
          <p:cNvSpPr/>
          <p:nvPr/>
        </p:nvSpPr>
        <p:spPr>
          <a:xfrm flipH="1">
            <a:off x="0" y="0"/>
            <a:ext cx="144463" cy="6858000"/>
          </a:xfrm>
          <a:prstGeom prst="rect">
            <a:avLst/>
          </a:prstGeom>
          <a:gradFill rotWithShape="1">
            <a:gsLst>
              <a:gs pos="0">
                <a:schemeClr val="accent2"/>
              </a:gs>
              <a:gs pos="100000">
                <a:schemeClr val="accent2">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42231909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Media,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chor="b" anchorCtr="0"/>
          <a:lstStyle>
            <a:lvl1pPr algn="l">
              <a:defRPr b="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8" name="Media Placeholder 7"/>
          <p:cNvSpPr>
            <a:spLocks noGrp="1"/>
          </p:cNvSpPr>
          <p:nvPr>
            <p:ph type="media" sz="quarter" idx="13" hasCustomPrompt="1"/>
          </p:nvPr>
        </p:nvSpPr>
        <p:spPr>
          <a:xfrm>
            <a:off x="457200" y="1600200"/>
            <a:ext cx="8229600" cy="4525963"/>
          </a:xfrm>
          <a:ln w="28575">
            <a:solidFill>
              <a:schemeClr val="tx1"/>
            </a:solidFill>
          </a:ln>
        </p:spPr>
        <p:txBody>
          <a:bodyPr/>
          <a:lstStyle>
            <a:lvl1pPr marL="0" indent="0">
              <a:buFontTx/>
              <a:buNone/>
              <a:defRPr baseline="0"/>
            </a:lvl1pPr>
          </a:lstStyle>
          <a:p>
            <a:r>
              <a:rPr lang="en-US" dirty="0" smtClean="0"/>
              <a:t>Click icon to add media file</a:t>
            </a:r>
            <a:endParaRPr lang="en-US" dirty="0"/>
          </a:p>
        </p:txBody>
      </p:sp>
      <p:sp>
        <p:nvSpPr>
          <p:cNvPr id="9" name="Round Same Side Corner Rectangle 8"/>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Text Placeholder 11"/>
          <p:cNvSpPr>
            <a:spLocks noGrp="1"/>
          </p:cNvSpPr>
          <p:nvPr>
            <p:ph type="body" sz="quarter" idx="14"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11" name="Rechteck 5"/>
          <p:cNvSpPr/>
          <p:nvPr/>
        </p:nvSpPr>
        <p:spPr>
          <a:xfrm flipH="1">
            <a:off x="0" y="0"/>
            <a:ext cx="144463" cy="6858000"/>
          </a:xfrm>
          <a:prstGeom prst="rect">
            <a:avLst/>
          </a:prstGeom>
          <a:gradFill rotWithShape="1">
            <a:gsLst>
              <a:gs pos="0">
                <a:schemeClr val="accent2"/>
              </a:gs>
              <a:gs pos="100000">
                <a:schemeClr val="accent2">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4180783726"/>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ement with Two-Level Tag, 3">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2057400"/>
          </a:xfrm>
        </p:spPr>
        <p:txBody>
          <a:bodyPr anchor="b" anchorCtr="0">
            <a:noAutofit/>
          </a:bodyPr>
          <a:lstStyle>
            <a:lvl1pPr algn="l">
              <a:defRPr sz="6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33400" y="3733800"/>
            <a:ext cx="8077200" cy="1500188"/>
          </a:xfrm>
        </p:spPr>
        <p:txBody>
          <a:bodyPr anchor="t" anchorCtr="0">
            <a:normAutofit/>
          </a:bodyPr>
          <a:lstStyle>
            <a:lvl1pPr marL="0" indent="0">
              <a:buNone/>
              <a:defRPr sz="3200" b="1">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ound Same Side Corner Rectangle 6"/>
          <p:cNvSpPr/>
          <p:nvPr/>
        </p:nvSpPr>
        <p:spPr>
          <a:xfrm rot="10800000">
            <a:off x="6053328" y="-155448"/>
            <a:ext cx="2505456" cy="1581912"/>
          </a:xfrm>
          <a:prstGeom prst="round2SameRect">
            <a:avLst>
              <a:gd name="adj1" fmla="val 4210"/>
              <a:gd name="adj2" fmla="val 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8" name="Text Placeholder 11"/>
          <p:cNvSpPr>
            <a:spLocks noGrp="1"/>
          </p:cNvSpPr>
          <p:nvPr>
            <p:ph type="body" sz="quarter" idx="13" hasCustomPrompt="1"/>
          </p:nvPr>
        </p:nvSpPr>
        <p:spPr>
          <a:xfrm>
            <a:off x="6053138" y="304800"/>
            <a:ext cx="2505075"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Text Placeholder 13"/>
          <p:cNvSpPr>
            <a:spLocks noGrp="1"/>
          </p:cNvSpPr>
          <p:nvPr>
            <p:ph type="body" sz="quarter" idx="14" hasCustomPrompt="1"/>
          </p:nvPr>
        </p:nvSpPr>
        <p:spPr>
          <a:xfrm>
            <a:off x="6053138" y="838200"/>
            <a:ext cx="2505075" cy="533400"/>
          </a:xfrm>
        </p:spPr>
        <p:txBody>
          <a:bodyPr>
            <a:noAutofit/>
          </a:bodyPr>
          <a:lstStyle>
            <a:lvl1pPr marL="0" indent="0" algn="ctr">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(Subtext)</a:t>
            </a:r>
            <a:endParaRPr lang="en-US" dirty="0"/>
          </a:p>
        </p:txBody>
      </p:sp>
      <p:sp>
        <p:nvSpPr>
          <p:cNvPr id="10" name="Rechteck 5"/>
          <p:cNvSpPr/>
          <p:nvPr/>
        </p:nvSpPr>
        <p:spPr>
          <a:xfrm flipH="1">
            <a:off x="0" y="0"/>
            <a:ext cx="144463" cy="6858000"/>
          </a:xfrm>
          <a:prstGeom prst="rect">
            <a:avLst/>
          </a:prstGeom>
          <a:gradFill rotWithShape="1">
            <a:gsLst>
              <a:gs pos="0">
                <a:schemeClr val="accent3"/>
              </a:gs>
              <a:gs pos="100000">
                <a:schemeClr val="accent3">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566594659"/>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tement with Tag, 3">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3"/>
            <a:ext cx="8077200" cy="2057400"/>
          </a:xfrm>
        </p:spPr>
        <p:txBody>
          <a:bodyPr anchor="b" anchorCtr="0">
            <a:noAutofit/>
          </a:bodyPr>
          <a:lstStyle>
            <a:lvl1pPr algn="ct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4291013"/>
            <a:ext cx="8077200" cy="1500188"/>
          </a:xfrm>
        </p:spPr>
        <p:txBody>
          <a:bodyPr anchor="t" anchorCtr="0">
            <a:normAutofit/>
          </a:bodyPr>
          <a:lstStyle>
            <a:lvl1pPr marL="0" indent="0" algn="ctr">
              <a:buNone/>
              <a:defRPr sz="3200" b="1">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10" name="Round Same Side Corner Rectangle 9"/>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Rechteck 5"/>
          <p:cNvSpPr/>
          <p:nvPr/>
        </p:nvSpPr>
        <p:spPr>
          <a:xfrm flipH="1">
            <a:off x="0" y="0"/>
            <a:ext cx="144463" cy="6858000"/>
          </a:xfrm>
          <a:prstGeom prst="rect">
            <a:avLst/>
          </a:prstGeom>
          <a:gradFill rotWithShape="1">
            <a:gsLst>
              <a:gs pos="0">
                <a:schemeClr val="accent3"/>
              </a:gs>
              <a:gs pos="100000">
                <a:schemeClr val="accent3">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456422797"/>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Media, 3">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chor="b" anchorCtr="0"/>
          <a:lstStyle>
            <a:lvl1pPr algn="l">
              <a:defRPr b="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8" name="Media Placeholder 7"/>
          <p:cNvSpPr>
            <a:spLocks noGrp="1"/>
          </p:cNvSpPr>
          <p:nvPr>
            <p:ph type="media" sz="quarter" idx="13" hasCustomPrompt="1"/>
          </p:nvPr>
        </p:nvSpPr>
        <p:spPr>
          <a:xfrm>
            <a:off x="457200" y="1600200"/>
            <a:ext cx="8229600" cy="4525963"/>
          </a:xfrm>
          <a:ln w="28575">
            <a:solidFill>
              <a:schemeClr val="tx1"/>
            </a:solidFill>
          </a:ln>
        </p:spPr>
        <p:txBody>
          <a:bodyPr/>
          <a:lstStyle>
            <a:lvl1pPr marL="0" indent="0">
              <a:buFontTx/>
              <a:buNone/>
              <a:defRPr baseline="0"/>
            </a:lvl1pPr>
          </a:lstStyle>
          <a:p>
            <a:r>
              <a:rPr lang="en-US" dirty="0" smtClean="0"/>
              <a:t>Click icon to add media file</a:t>
            </a:r>
            <a:endParaRPr lang="en-US" dirty="0"/>
          </a:p>
        </p:txBody>
      </p:sp>
      <p:sp>
        <p:nvSpPr>
          <p:cNvPr id="9" name="Round Same Side Corner Rectangle 8"/>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 name="Text Placeholder 11"/>
          <p:cNvSpPr>
            <a:spLocks noGrp="1"/>
          </p:cNvSpPr>
          <p:nvPr>
            <p:ph type="body" sz="quarter" idx="14"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11" name="Rechteck 5"/>
          <p:cNvSpPr/>
          <p:nvPr/>
        </p:nvSpPr>
        <p:spPr>
          <a:xfrm flipH="1">
            <a:off x="0" y="0"/>
            <a:ext cx="144463" cy="6858000"/>
          </a:xfrm>
          <a:prstGeom prst="rect">
            <a:avLst/>
          </a:prstGeom>
          <a:gradFill rotWithShape="1">
            <a:gsLst>
              <a:gs pos="0">
                <a:schemeClr val="accent3"/>
              </a:gs>
              <a:gs pos="100000">
                <a:schemeClr val="accent3">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4082584166"/>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and Two-Level Tag, 4">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2057400"/>
          </a:xfrm>
        </p:spPr>
        <p:txBody>
          <a:bodyPr anchor="b" anchorCtr="0">
            <a:noAutofit/>
          </a:bodyPr>
          <a:lstStyle>
            <a:lvl1pPr algn="l">
              <a:defRPr sz="6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33400" y="3733800"/>
            <a:ext cx="8077200" cy="1500188"/>
          </a:xfrm>
        </p:spPr>
        <p:txBody>
          <a:bodyPr anchor="t" anchorCtr="0">
            <a:normAutofit/>
          </a:bodyPr>
          <a:lstStyle>
            <a:lvl1pPr marL="0" indent="0">
              <a:buNone/>
              <a:defRPr sz="3200" b="1">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ound Same Side Corner Rectangle 6"/>
          <p:cNvSpPr/>
          <p:nvPr/>
        </p:nvSpPr>
        <p:spPr>
          <a:xfrm rot="10800000">
            <a:off x="6053328" y="-155448"/>
            <a:ext cx="2505456" cy="1581912"/>
          </a:xfrm>
          <a:prstGeom prst="round2SameRect">
            <a:avLst>
              <a:gd name="adj1" fmla="val 4210"/>
              <a:gd name="adj2" fmla="val 0"/>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Text Placeholder 11"/>
          <p:cNvSpPr>
            <a:spLocks noGrp="1"/>
          </p:cNvSpPr>
          <p:nvPr>
            <p:ph type="body" sz="quarter" idx="13" hasCustomPrompt="1"/>
          </p:nvPr>
        </p:nvSpPr>
        <p:spPr>
          <a:xfrm>
            <a:off x="6053138" y="304800"/>
            <a:ext cx="2505075"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Text Placeholder 13"/>
          <p:cNvSpPr>
            <a:spLocks noGrp="1"/>
          </p:cNvSpPr>
          <p:nvPr>
            <p:ph type="body" sz="quarter" idx="14" hasCustomPrompt="1"/>
          </p:nvPr>
        </p:nvSpPr>
        <p:spPr>
          <a:xfrm>
            <a:off x="6053138" y="838200"/>
            <a:ext cx="2505075" cy="533400"/>
          </a:xfrm>
        </p:spPr>
        <p:txBody>
          <a:bodyPr>
            <a:noAutofit/>
          </a:bodyPr>
          <a:lstStyle>
            <a:lvl1pPr marL="0" indent="0" algn="ctr">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(Subtext)</a:t>
            </a:r>
            <a:endParaRPr lang="en-US" dirty="0"/>
          </a:p>
        </p:txBody>
      </p:sp>
      <p:sp>
        <p:nvSpPr>
          <p:cNvPr id="10" name="Rechteck 5"/>
          <p:cNvSpPr/>
          <p:nvPr/>
        </p:nvSpPr>
        <p:spPr>
          <a:xfrm flipH="1">
            <a:off x="0" y="0"/>
            <a:ext cx="144463" cy="6858000"/>
          </a:xfrm>
          <a:prstGeom prst="rect">
            <a:avLst/>
          </a:prstGeom>
          <a:gradFill rotWithShape="1">
            <a:gsLst>
              <a:gs pos="0">
                <a:schemeClr val="accent4"/>
              </a:gs>
              <a:gs pos="100000">
                <a:schemeClr val="accent4">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66380860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7"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atement with Tag, 4">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3"/>
            <a:ext cx="8077200" cy="2057400"/>
          </a:xfrm>
        </p:spPr>
        <p:txBody>
          <a:bodyPr anchor="b" anchorCtr="0">
            <a:noAutofit/>
          </a:bodyPr>
          <a:lstStyle>
            <a:lvl1pPr algn="ct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4291013"/>
            <a:ext cx="8077200" cy="1500188"/>
          </a:xfrm>
        </p:spPr>
        <p:txBody>
          <a:bodyPr anchor="t" anchorCtr="0">
            <a:normAutofit/>
          </a:bodyPr>
          <a:lstStyle>
            <a:lvl1pPr marL="0" indent="0" algn="ctr">
              <a:buNone/>
              <a:defRPr sz="3200" b="1">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10" name="Round Same Side Corner Rectangle 9"/>
          <p:cNvSpPr/>
          <p:nvPr/>
        </p:nvSpPr>
        <p:spPr>
          <a:xfrm rot="10800000">
            <a:off x="6858000" y="-155448"/>
            <a:ext cx="1655064" cy="1078992"/>
          </a:xfrm>
          <a:prstGeom prst="round2SameRect">
            <a:avLst>
              <a:gd name="adj1" fmla="val 4210"/>
              <a:gd name="adj2" fmla="val 0"/>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6858001" y="304800"/>
            <a:ext cx="1655064"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Rechteck 5"/>
          <p:cNvSpPr/>
          <p:nvPr/>
        </p:nvSpPr>
        <p:spPr>
          <a:xfrm flipH="1">
            <a:off x="0" y="0"/>
            <a:ext cx="144463" cy="6858000"/>
          </a:xfrm>
          <a:prstGeom prst="rect">
            <a:avLst/>
          </a:prstGeom>
          <a:gradFill rotWithShape="1">
            <a:gsLst>
              <a:gs pos="0">
                <a:schemeClr val="accent4"/>
              </a:gs>
              <a:gs pos="100000">
                <a:schemeClr val="accent4">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R="0" lvl="0" indent="0" algn="ctr" fontAlgn="auto">
              <a:lnSpc>
                <a:spcPct val="100000"/>
              </a:lnSpc>
              <a:spcBef>
                <a:spcPts val="0"/>
              </a:spcBef>
              <a:spcAft>
                <a:spcPts val="0"/>
              </a:spcAft>
              <a:buClrTx/>
              <a:buSzTx/>
              <a:buFontTx/>
              <a:buNone/>
              <a:tabLst/>
            </a:pPr>
            <a:endParaRPr kumimoji="0" lang="de-DE" b="0" i="0" u="none" strike="noStrike" kern="0" cap="none" spc="0" normalizeH="0" baseline="0" noProof="0" dirty="0">
              <a:ln>
                <a:noFill/>
              </a:ln>
              <a:solidFill>
                <a:sysClr val="window" lastClr="FFFFFF"/>
              </a:solidFill>
              <a:effectLst/>
              <a:uLnTx/>
              <a:uFillTx/>
              <a:latin typeface="Arial"/>
            </a:endParaRPr>
          </a:p>
        </p:txBody>
      </p:sp>
    </p:spTree>
    <p:extLst>
      <p:ext uri="{BB962C8B-B14F-4D97-AF65-F5344CB8AC3E}">
        <p14:creationId xmlns:p14="http://schemas.microsoft.com/office/powerpoint/2010/main" val="2904341738"/>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Media, 4">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chor="b" anchorCtr="0"/>
          <a:lstStyle>
            <a:lvl1pPr algn="l">
              <a:defRPr b="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8" name="Media Placeholder 7"/>
          <p:cNvSpPr>
            <a:spLocks noGrp="1"/>
          </p:cNvSpPr>
          <p:nvPr>
            <p:ph type="media" sz="quarter" idx="13" hasCustomPrompt="1"/>
          </p:nvPr>
        </p:nvSpPr>
        <p:spPr>
          <a:xfrm>
            <a:off x="457200" y="1600200"/>
            <a:ext cx="8229600" cy="4525963"/>
          </a:xfrm>
          <a:ln w="28575">
            <a:solidFill>
              <a:schemeClr val="tx1"/>
            </a:solidFill>
          </a:ln>
        </p:spPr>
        <p:txBody>
          <a:bodyPr/>
          <a:lstStyle>
            <a:lvl1pPr marL="0" indent="0">
              <a:buFontTx/>
              <a:buNone/>
              <a:defRPr baseline="0"/>
            </a:lvl1pPr>
          </a:lstStyle>
          <a:p>
            <a:r>
              <a:rPr lang="en-US" dirty="0" smtClean="0"/>
              <a:t>Click icon to add media file</a:t>
            </a:r>
            <a:endParaRPr lang="en-US" dirty="0"/>
          </a:p>
        </p:txBody>
      </p:sp>
      <p:sp>
        <p:nvSpPr>
          <p:cNvPr id="9" name="Round Same Side Corner Rectangle 8"/>
          <p:cNvSpPr/>
          <p:nvPr/>
        </p:nvSpPr>
        <p:spPr>
          <a:xfrm rot="10800000">
            <a:off x="6858000" y="-155448"/>
            <a:ext cx="1655064" cy="1078992"/>
          </a:xfrm>
          <a:prstGeom prst="round2SameRect">
            <a:avLst>
              <a:gd name="adj1" fmla="val 4210"/>
              <a:gd name="adj2" fmla="val 0"/>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Text Placeholder 11"/>
          <p:cNvSpPr>
            <a:spLocks noGrp="1"/>
          </p:cNvSpPr>
          <p:nvPr>
            <p:ph type="body" sz="quarter" idx="14" hasCustomPrompt="1"/>
          </p:nvPr>
        </p:nvSpPr>
        <p:spPr>
          <a:xfrm>
            <a:off x="6858001" y="304800"/>
            <a:ext cx="1655064"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11" name="Rechteck 5"/>
          <p:cNvSpPr/>
          <p:nvPr/>
        </p:nvSpPr>
        <p:spPr>
          <a:xfrm flipH="1">
            <a:off x="0" y="0"/>
            <a:ext cx="144463" cy="6858000"/>
          </a:xfrm>
          <a:prstGeom prst="rect">
            <a:avLst/>
          </a:prstGeom>
          <a:gradFill rotWithShape="1">
            <a:gsLst>
              <a:gs pos="0">
                <a:schemeClr val="accent4"/>
              </a:gs>
              <a:gs pos="100000">
                <a:schemeClr val="accent4">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R="0" lvl="0" indent="0" algn="ctr" fontAlgn="auto">
              <a:lnSpc>
                <a:spcPct val="100000"/>
              </a:lnSpc>
              <a:spcBef>
                <a:spcPts val="0"/>
              </a:spcBef>
              <a:spcAft>
                <a:spcPts val="0"/>
              </a:spcAft>
              <a:buClrTx/>
              <a:buSzTx/>
              <a:buFontTx/>
              <a:buNone/>
              <a:tabLst/>
            </a:pPr>
            <a:endParaRPr kumimoji="0" lang="de-DE" b="0" i="0" u="none" strike="noStrike" kern="0" cap="none" spc="0" normalizeH="0" baseline="0" noProof="0" dirty="0">
              <a:ln>
                <a:noFill/>
              </a:ln>
              <a:solidFill>
                <a:sysClr val="window" lastClr="FFFFFF"/>
              </a:solidFill>
              <a:effectLst/>
              <a:uLnTx/>
              <a:uFillTx/>
              <a:latin typeface="Arial"/>
            </a:endParaRPr>
          </a:p>
        </p:txBody>
      </p:sp>
    </p:spTree>
    <p:extLst>
      <p:ext uri="{BB962C8B-B14F-4D97-AF65-F5344CB8AC3E}">
        <p14:creationId xmlns:p14="http://schemas.microsoft.com/office/powerpoint/2010/main" val="435899445"/>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7"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7"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2344967"/>
          </a:xfrm>
        </p:spPr>
        <p:txBody>
          <a:bodyPr vert="horz" lIns="91440" tIns="45720" rIns="91440" bIns="45720" rtlCol="0" anchor="b" anchorCtr="0">
            <a:noAutofit/>
          </a:bodyPr>
          <a:lstStyle>
            <a:lvl1pPr>
              <a:defRPr lang="en-US" sz="6000" cap="none" baseline="0"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457200" y="5150061"/>
            <a:ext cx="8229600" cy="986937"/>
          </a:xfrm>
        </p:spPr>
        <p:txBody>
          <a:bodyPr vert="horz" lIns="91440" tIns="45720" rIns="91440" bIns="45720" rtlCol="0" anchor="t" anchorCtr="0">
            <a:normAutofit/>
          </a:bodyPr>
          <a:lstStyle>
            <a:lvl1pPr marL="342900" indent="-342900" algn="l">
              <a:buNone/>
              <a:defRPr lang="en-US" b="1" smtClean="0"/>
            </a:lvl1pPr>
          </a:lstStyle>
          <a:p>
            <a:pPr marL="0" lvl="0" indent="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Tree>
    <p:extLst>
      <p:ext uri="{BB962C8B-B14F-4D97-AF65-F5344CB8AC3E}">
        <p14:creationId xmlns:p14="http://schemas.microsoft.com/office/powerpoint/2010/main" val="370937106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your company name. All rights reserved.</a:t>
            </a:r>
            <a:endParaRPr lang="en-US"/>
          </a:p>
        </p:txBody>
      </p:sp>
      <p:sp>
        <p:nvSpPr>
          <p:cNvPr id="6" name="Footer Placeholder 5"/>
          <p:cNvSpPr>
            <a:spLocks noGrp="1"/>
          </p:cNvSpPr>
          <p:nvPr>
            <p:ph type="ftr" sz="quarter" idx="11"/>
          </p:nvPr>
        </p:nvSpPr>
        <p:spPr/>
        <p:txBody>
          <a:bodyPr/>
          <a:lstStyle/>
          <a:p>
            <a:r>
              <a:rPr lang="en-US" smtClean="0"/>
              <a:t>Title of your presentation</a:t>
            </a:r>
            <a:endParaRPr lang="en-US"/>
          </a:p>
        </p:txBody>
      </p:sp>
      <p:sp>
        <p:nvSpPr>
          <p:cNvPr id="7" name="Slide Number Placeholder 6"/>
          <p:cNvSpPr>
            <a:spLocks noGrp="1"/>
          </p:cNvSpPr>
          <p:nvPr>
            <p:ph type="sldNum" sz="quarter" idx="12"/>
          </p:nvPr>
        </p:nvSpPr>
        <p:spPr/>
        <p:txBody>
          <a:bodyPr/>
          <a:lstStyle/>
          <a:p>
            <a:fld id="{D3549F50-7AD4-464D-9032-CC0646FB2084}" type="slidenum">
              <a:rPr lang="en-US" smtClean="0"/>
              <a:pPr/>
              <a:t>‹#›</a:t>
            </a:fld>
            <a:endParaRPr lang="en-US"/>
          </a:p>
        </p:txBody>
      </p:sp>
      <p:sp>
        <p:nvSpPr>
          <p:cNvPr id="8"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your company name. All rights reserved.</a:t>
            </a:r>
            <a:endParaRPr lang="en-US"/>
          </a:p>
        </p:txBody>
      </p:sp>
      <p:sp>
        <p:nvSpPr>
          <p:cNvPr id="8" name="Footer Placeholder 7"/>
          <p:cNvSpPr>
            <a:spLocks noGrp="1"/>
          </p:cNvSpPr>
          <p:nvPr>
            <p:ph type="ftr" sz="quarter" idx="11"/>
          </p:nvPr>
        </p:nvSpPr>
        <p:spPr/>
        <p:txBody>
          <a:bodyPr/>
          <a:lstStyle/>
          <a:p>
            <a:r>
              <a:rPr lang="en-US" smtClean="0"/>
              <a:t>Title of your presentation</a:t>
            </a:r>
            <a:endParaRPr lang="en-US"/>
          </a:p>
        </p:txBody>
      </p:sp>
      <p:sp>
        <p:nvSpPr>
          <p:cNvPr id="9" name="Slide Number Placeholder 8"/>
          <p:cNvSpPr>
            <a:spLocks noGrp="1"/>
          </p:cNvSpPr>
          <p:nvPr>
            <p:ph type="sldNum" sz="quarter" idx="12"/>
          </p:nvPr>
        </p:nvSpPr>
        <p:spPr/>
        <p:txBody>
          <a:bodyPr/>
          <a:lstStyle/>
          <a:p>
            <a:fld id="{D3549F50-7AD4-464D-9032-CC0646FB2084}" type="slidenum">
              <a:rPr lang="en-US" smtClean="0"/>
              <a:pPr/>
              <a:t>‹#›</a:t>
            </a:fld>
            <a:endParaRPr lang="en-US"/>
          </a:p>
        </p:txBody>
      </p:sp>
      <p:sp>
        <p:nvSpPr>
          <p:cNvPr id="10"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your company name. All rights reserved.</a:t>
            </a:r>
            <a:endParaRPr lang="en-US"/>
          </a:p>
        </p:txBody>
      </p:sp>
      <p:sp>
        <p:nvSpPr>
          <p:cNvPr id="4" name="Footer Placeholder 3"/>
          <p:cNvSpPr>
            <a:spLocks noGrp="1"/>
          </p:cNvSpPr>
          <p:nvPr>
            <p:ph type="ftr" sz="quarter" idx="11"/>
          </p:nvPr>
        </p:nvSpPr>
        <p:spPr/>
        <p:txBody>
          <a:bodyPr/>
          <a:lstStyle/>
          <a:p>
            <a:r>
              <a:rPr lang="en-US" smtClean="0"/>
              <a:t>Title of your presentation</a:t>
            </a:r>
            <a:endParaRPr lang="en-US"/>
          </a:p>
        </p:txBody>
      </p:sp>
      <p:sp>
        <p:nvSpPr>
          <p:cNvPr id="5" name="Slide Number Placeholder 4"/>
          <p:cNvSpPr>
            <a:spLocks noGrp="1"/>
          </p:cNvSpPr>
          <p:nvPr>
            <p:ph type="sldNum" sz="quarter" idx="12"/>
          </p:nvPr>
        </p:nvSpPr>
        <p:spPr/>
        <p:txBody>
          <a:bodyPr/>
          <a:lstStyle/>
          <a:p>
            <a:fld id="{D3549F50-7AD4-464D-9032-CC0646FB2084}" type="slidenum">
              <a:rPr lang="en-US" smtClean="0"/>
              <a:pPr/>
              <a:t>‹#›</a:t>
            </a:fld>
            <a:endParaRPr lang="en-US"/>
          </a:p>
        </p:txBody>
      </p:sp>
      <p:sp>
        <p:nvSpPr>
          <p:cNvPr id="6"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your company name. All rights reserved.</a:t>
            </a:r>
            <a:endParaRPr lang="en-US"/>
          </a:p>
        </p:txBody>
      </p:sp>
      <p:sp>
        <p:nvSpPr>
          <p:cNvPr id="3" name="Footer Placeholder 2"/>
          <p:cNvSpPr>
            <a:spLocks noGrp="1"/>
          </p:cNvSpPr>
          <p:nvPr>
            <p:ph type="ftr" sz="quarter" idx="11"/>
          </p:nvPr>
        </p:nvSpPr>
        <p:spPr/>
        <p:txBody>
          <a:bodyPr/>
          <a:lstStyle/>
          <a:p>
            <a:r>
              <a:rPr lang="en-US" smtClean="0"/>
              <a:t>Title of your presentation</a:t>
            </a:r>
            <a:endParaRPr lang="en-US"/>
          </a:p>
        </p:txBody>
      </p:sp>
      <p:sp>
        <p:nvSpPr>
          <p:cNvPr id="4" name="Slide Number Placeholder 3"/>
          <p:cNvSpPr>
            <a:spLocks noGrp="1"/>
          </p:cNvSpPr>
          <p:nvPr>
            <p:ph type="sldNum" sz="quarter" idx="12"/>
          </p:nvPr>
        </p:nvSpPr>
        <p:spPr/>
        <p:txBody>
          <a:bodyPr/>
          <a:lstStyle/>
          <a:p>
            <a:fld id="{D3549F50-7AD4-464D-9032-CC0646FB2084}" type="slidenum">
              <a:rPr lang="en-US" smtClean="0"/>
              <a:pPr/>
              <a:t>‹#›</a:t>
            </a:fld>
            <a:endParaRPr lang="en-US"/>
          </a:p>
        </p:txBody>
      </p:sp>
      <p:sp>
        <p:nvSpPr>
          <p:cNvPr id="5"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609600"/>
            <a:ext cx="3994087" cy="5791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0" y="609600"/>
            <a:ext cx="4343400" cy="3886200"/>
          </a:xfrm>
        </p:spPr>
        <p:txBody>
          <a:bodyPr anchor="b">
            <a:normAutofit/>
          </a:bodyPr>
          <a:lstStyle>
            <a:lvl1pPr algn="l">
              <a:defRPr sz="6000" b="1"/>
            </a:lvl1pPr>
          </a:lstStyle>
          <a:p>
            <a:r>
              <a:rPr lang="en-US" smtClean="0"/>
              <a:t>Click to edit Master title style</a:t>
            </a:r>
            <a:endParaRPr lang="en-US"/>
          </a:p>
        </p:txBody>
      </p:sp>
      <p:sp>
        <p:nvSpPr>
          <p:cNvPr id="4" name="Text Placeholder 3"/>
          <p:cNvSpPr>
            <a:spLocks noGrp="1"/>
          </p:cNvSpPr>
          <p:nvPr>
            <p:ph type="body" sz="half" idx="2"/>
          </p:nvPr>
        </p:nvSpPr>
        <p:spPr>
          <a:xfrm>
            <a:off x="4572000" y="4495800"/>
            <a:ext cx="4343400" cy="1066800"/>
          </a:xfrm>
        </p:spPr>
        <p:txBody>
          <a:bodyPr>
            <a:normAutofit/>
          </a:bodyPr>
          <a:lstStyle>
            <a:lvl1pPr marL="0" indent="0">
              <a:buNone/>
              <a:defRPr sz="3200" b="1">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your company name. All rights reserved.</a:t>
            </a:r>
            <a:endParaRPr lang="en-US"/>
          </a:p>
        </p:txBody>
      </p:sp>
      <p:sp>
        <p:nvSpPr>
          <p:cNvPr id="6" name="Footer Placeholder 5"/>
          <p:cNvSpPr>
            <a:spLocks noGrp="1"/>
          </p:cNvSpPr>
          <p:nvPr>
            <p:ph type="ftr" sz="quarter" idx="11"/>
          </p:nvPr>
        </p:nvSpPr>
        <p:spPr/>
        <p:txBody>
          <a:bodyPr/>
          <a:lstStyle/>
          <a:p>
            <a:r>
              <a:rPr lang="en-US" smtClean="0"/>
              <a:t>Title of your presentation</a:t>
            </a:r>
            <a:endParaRPr lang="en-US"/>
          </a:p>
        </p:txBody>
      </p:sp>
      <p:sp>
        <p:nvSpPr>
          <p:cNvPr id="7" name="Slide Number Placeholder 6"/>
          <p:cNvSpPr>
            <a:spLocks noGrp="1"/>
          </p:cNvSpPr>
          <p:nvPr>
            <p:ph type="sldNum" sz="quarter" idx="12"/>
          </p:nvPr>
        </p:nvSpPr>
        <p:spPr/>
        <p:txBody>
          <a:bodyPr/>
          <a:lstStyle/>
          <a:p>
            <a:fld id="{0B95427B-4F08-4D50-853B-896B91565839}" type="slidenum">
              <a:rPr lang="en-US" smtClean="0"/>
              <a:pPr/>
              <a:t>‹#›</a:t>
            </a:fld>
            <a:endParaRPr lang="en-US"/>
          </a:p>
        </p:txBody>
      </p:sp>
      <p:sp>
        <p:nvSpPr>
          <p:cNvPr id="8"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87425774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4463" y="0"/>
            <a:ext cx="430682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2" name="Title 1"/>
          <p:cNvSpPr>
            <a:spLocks noGrp="1"/>
          </p:cNvSpPr>
          <p:nvPr>
            <p:ph type="title"/>
          </p:nvPr>
        </p:nvSpPr>
        <p:spPr>
          <a:xfrm>
            <a:off x="4572000" y="609600"/>
            <a:ext cx="4343400" cy="3886200"/>
          </a:xfrm>
        </p:spPr>
        <p:txBody>
          <a:bodyPr anchor="b">
            <a:noAutofit/>
          </a:bodyPr>
          <a:lstStyle>
            <a:lvl1pPr algn="l">
              <a:defRPr sz="6000" b="1"/>
            </a:lvl1pPr>
          </a:lstStyle>
          <a:p>
            <a:r>
              <a:rPr lang="en-US" smtClean="0"/>
              <a:t>Click to edit Master title style</a:t>
            </a:r>
            <a:endParaRPr lang="en-US"/>
          </a:p>
        </p:txBody>
      </p:sp>
      <p:sp>
        <p:nvSpPr>
          <p:cNvPr id="4" name="Text Placeholder 3"/>
          <p:cNvSpPr>
            <a:spLocks noGrp="1"/>
          </p:cNvSpPr>
          <p:nvPr>
            <p:ph type="body" sz="half" idx="2"/>
          </p:nvPr>
        </p:nvSpPr>
        <p:spPr>
          <a:xfrm>
            <a:off x="4572000" y="4495800"/>
            <a:ext cx="4343400" cy="1066800"/>
          </a:xfrm>
        </p:spPr>
        <p:txBody>
          <a:bodyPr>
            <a:noAutofit/>
          </a:bodyPr>
          <a:lstStyle>
            <a:lvl1pPr marL="0" indent="0">
              <a:buNone/>
              <a:defRPr sz="3200" b="1">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your company name. All rights reserved.</a:t>
            </a:r>
            <a:endParaRPr lang="en-US"/>
          </a:p>
        </p:txBody>
      </p:sp>
      <p:sp>
        <p:nvSpPr>
          <p:cNvPr id="6" name="Footer Placeholder 5"/>
          <p:cNvSpPr>
            <a:spLocks noGrp="1"/>
          </p:cNvSpPr>
          <p:nvPr>
            <p:ph type="ftr" sz="quarter" idx="11"/>
          </p:nvPr>
        </p:nvSpPr>
        <p:spPr/>
        <p:txBody>
          <a:bodyPr/>
          <a:lstStyle/>
          <a:p>
            <a:r>
              <a:rPr lang="en-US" smtClean="0"/>
              <a:t>Title of your presentation</a:t>
            </a:r>
            <a:endParaRPr lang="en-US"/>
          </a:p>
        </p:txBody>
      </p:sp>
      <p:sp>
        <p:nvSpPr>
          <p:cNvPr id="7" name="Slide Number Placeholder 6"/>
          <p:cNvSpPr>
            <a:spLocks noGrp="1"/>
          </p:cNvSpPr>
          <p:nvPr>
            <p:ph type="sldNum" sz="quarter" idx="12"/>
          </p:nvPr>
        </p:nvSpPr>
        <p:spPr/>
        <p:txBody>
          <a:bodyPr/>
          <a:lstStyle/>
          <a:p>
            <a:fld id="{0B95427B-4F08-4D50-853B-896B91565839}" type="slidenum">
              <a:rPr lang="en-US" smtClean="0"/>
              <a:pPr/>
              <a:t>‹#›</a:t>
            </a:fld>
            <a:endParaRPr lang="en-US"/>
          </a:p>
        </p:txBody>
      </p:sp>
      <p:sp>
        <p:nvSpPr>
          <p:cNvPr id="8"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6899252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25"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chorCtr="0">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64300"/>
            <a:ext cx="2667000" cy="365125"/>
          </a:xfrm>
          <a:prstGeom prst="rect">
            <a:avLst/>
          </a:prstGeom>
        </p:spPr>
        <p:txBody>
          <a:bodyPr vert="horz" lIns="91440" tIns="45720" rIns="91440" bIns="45720" rtlCol="0" anchor="ctr"/>
          <a:lstStyle>
            <a:lvl1pPr>
              <a:defRPr lang="en-US" sz="900" smtClean="0">
                <a:solidFill>
                  <a:srgbClr val="898989"/>
                </a:solidFill>
              </a:defRPr>
            </a:lvl1pPr>
          </a:lstStyle>
          <a:p>
            <a:pPr defTabSz="457200"/>
            <a:r>
              <a:rPr lang="en-US" smtClean="0"/>
              <a:t>© your company name. All rights reserved.</a:t>
            </a:r>
            <a:endParaRPr lang="en-US"/>
          </a:p>
        </p:txBody>
      </p:sp>
      <p:sp>
        <p:nvSpPr>
          <p:cNvPr id="5" name="Footer Placeholder 4"/>
          <p:cNvSpPr>
            <a:spLocks noGrp="1"/>
          </p:cNvSpPr>
          <p:nvPr>
            <p:ph type="ftr" sz="quarter" idx="3"/>
          </p:nvPr>
        </p:nvSpPr>
        <p:spPr>
          <a:xfrm>
            <a:off x="3124200" y="6464300"/>
            <a:ext cx="4038600" cy="365125"/>
          </a:xfrm>
          <a:prstGeom prst="rect">
            <a:avLst/>
          </a:prstGeom>
        </p:spPr>
        <p:txBody>
          <a:bodyPr vert="horz" lIns="91440" tIns="45720" rIns="91440" bIns="45720" rtlCol="0" anchor="ctr"/>
          <a:lstStyle>
            <a:lvl1pPr algn="ctr">
              <a:defRPr lang="en-US" sz="900" smtClean="0">
                <a:solidFill>
                  <a:srgbClr val="898989"/>
                </a:solidFill>
              </a:defRPr>
            </a:lvl1pPr>
          </a:lstStyle>
          <a:p>
            <a:pPr defTabSz="457200"/>
            <a:r>
              <a:rPr lang="en-US" smtClean="0"/>
              <a:t>Title of your presentation</a:t>
            </a:r>
            <a:endParaRPr lang="en-US"/>
          </a:p>
        </p:txBody>
      </p:sp>
      <p:sp>
        <p:nvSpPr>
          <p:cNvPr id="6" name="Slide Number Placeholder 5"/>
          <p:cNvSpPr>
            <a:spLocks noGrp="1"/>
          </p:cNvSpPr>
          <p:nvPr>
            <p:ph type="sldNum" sz="quarter" idx="4"/>
          </p:nvPr>
        </p:nvSpPr>
        <p:spPr>
          <a:xfrm>
            <a:off x="7162800" y="6464300"/>
            <a:ext cx="838200" cy="365125"/>
          </a:xfrm>
          <a:prstGeom prst="rect">
            <a:avLst/>
          </a:prstGeom>
        </p:spPr>
        <p:txBody>
          <a:bodyPr vert="horz" lIns="91440" tIns="45720" rIns="91440" bIns="45720" rtlCol="0" anchor="ctr"/>
          <a:lstStyle>
            <a:lvl1pPr algn="r">
              <a:defRPr lang="en-US" sz="900" smtClean="0">
                <a:solidFill>
                  <a:srgbClr val="898989"/>
                </a:solidFill>
              </a:defRPr>
            </a:lvl1pPr>
          </a:lstStyle>
          <a:p>
            <a:pPr defTabSz="457200"/>
            <a:fld id="{D3549F50-7AD4-464D-9032-CC0646FB2084}" type="slidenum">
              <a:rPr lang="en-US" smtClean="0"/>
              <a:pPr defTabSz="457200"/>
              <a:t>‹#›</a:t>
            </a:fld>
            <a:endParaRPr lang="en-US"/>
          </a:p>
        </p:txBody>
      </p:sp>
      <p:pic>
        <p:nvPicPr>
          <p:cNvPr id="8" name="Bild 15" descr="GazelleLogo_new.png"/>
          <p:cNvPicPr>
            <a:picLocks noChangeAspect="1"/>
          </p:cNvPicPr>
          <p:nvPr/>
        </p:nvPicPr>
        <p:blipFill>
          <a:blip r:embed="rId25" cstate="print"/>
          <a:stretch>
            <a:fillRect/>
          </a:stretch>
        </p:blipFill>
        <p:spPr bwMode="auto">
          <a:xfrm>
            <a:off x="8104024" y="6112932"/>
            <a:ext cx="857577" cy="632355"/>
          </a:xfrm>
          <a:prstGeom prst="rect">
            <a:avLst/>
          </a:prstGeom>
          <a:noFill/>
          <a:ln w="9525">
            <a:noFill/>
            <a:miter lim="800000"/>
            <a:headEnd/>
            <a:tailEnd/>
          </a:ln>
          <a:effectLst>
            <a:outerShdw blurRad="63500" dist="25400" dir="2700000" algn="tl" rotWithShape="0">
              <a:schemeClr val="bg1">
                <a:alpha val="90000"/>
              </a:schemeClr>
            </a:outerShdw>
          </a:effectLst>
        </p:spPr>
      </p:pic>
    </p:spTree>
  </p:cSld>
  <p:clrMap bg1="dk1" tx1="lt1" bg2="dk2" tx2="lt2" accent1="accent1" accent2="accent2" accent3="accent3" accent4="accent4" accent5="accent5" accent6="accent6" hlink="hlink" folHlink="folHlink"/>
  <p:sldLayoutIdLst>
    <p:sldLayoutId id="2147483763" r:id="rId1"/>
    <p:sldLayoutId id="2147483668" r:id="rId2"/>
    <p:sldLayoutId id="2147483764" r:id="rId3"/>
    <p:sldLayoutId id="2147483670" r:id="rId4"/>
    <p:sldLayoutId id="2147483671" r:id="rId5"/>
    <p:sldLayoutId id="2147483672" r:id="rId6"/>
    <p:sldLayoutId id="2147483673" r:id="rId7"/>
    <p:sldLayoutId id="2147483765" r:id="rId8"/>
    <p:sldLayoutId id="2147483766" r:id="rId9"/>
    <p:sldLayoutId id="2147483780" r:id="rId10"/>
    <p:sldLayoutId id="2147483781" r:id="rId11"/>
    <p:sldLayoutId id="2147483783" r:id="rId12"/>
    <p:sldLayoutId id="2147483796" r:id="rId13"/>
    <p:sldLayoutId id="2147483797" r:id="rId14"/>
    <p:sldLayoutId id="2147483799" r:id="rId15"/>
    <p:sldLayoutId id="2147483812" r:id="rId16"/>
    <p:sldLayoutId id="2147483813" r:id="rId17"/>
    <p:sldLayoutId id="2147483815" r:id="rId18"/>
    <p:sldLayoutId id="2147483767" r:id="rId19"/>
    <p:sldLayoutId id="2147483768" r:id="rId20"/>
    <p:sldLayoutId id="2147483678" r:id="rId21"/>
    <p:sldLayoutId id="2147483676" r:id="rId22"/>
    <p:sldLayoutId id="2147483677" r:id="rId23"/>
  </p:sldLayoutIdLst>
  <p:timing>
    <p:tnLst>
      <p:par>
        <p:cTn xmlns:p14="http://schemas.microsoft.com/office/powerpoint/2010/main" id="1" dur="indefinite" restart="never" nodeType="tmRoot"/>
      </p:par>
    </p:tnLst>
  </p:timing>
  <p:hf sldNum="0" hdr="0"/>
  <p:txStyles>
    <p:titleStyle>
      <a:lvl1pPr algn="l" defTabSz="9144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694944" indent="-347472"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042416" indent="-347472"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389888" indent="-347472"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737360" indent="-347472"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084832" indent="-347472"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432304" indent="-347472"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2779776" indent="-347472"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8pPr>
      <a:lvl9pPr marL="3127248" indent="-347472"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132569" y="4800600"/>
            <a:ext cx="2983845" cy="2057400"/>
          </a:xfrm>
          <a:prstGeom prst="rect">
            <a:avLst/>
          </a:prstGeom>
        </p:spPr>
      </p:pic>
      <p:sp>
        <p:nvSpPr>
          <p:cNvPr id="2" name="Title 1"/>
          <p:cNvSpPr>
            <a:spLocks noGrp="1"/>
          </p:cNvSpPr>
          <p:nvPr>
            <p:ph type="ctrTitle"/>
          </p:nvPr>
        </p:nvSpPr>
        <p:spPr>
          <a:xfrm>
            <a:off x="685800" y="1600200"/>
            <a:ext cx="7772400" cy="2743200"/>
          </a:xfrm>
        </p:spPr>
        <p:txBody>
          <a:bodyPr>
            <a:normAutofit fontScale="90000"/>
          </a:bodyPr>
          <a:lstStyle/>
          <a:p>
            <a:r>
              <a:rPr lang="en-US" dirty="0" smtClean="0"/>
              <a:t>Technology</a:t>
            </a:r>
            <a:br>
              <a:rPr lang="en-US" dirty="0" smtClean="0"/>
            </a:br>
            <a:r>
              <a:rPr lang="en-US" dirty="0"/>
              <a:t>I</a:t>
            </a:r>
            <a:r>
              <a:rPr lang="en-US" dirty="0" smtClean="0"/>
              <a:t>n </a:t>
            </a:r>
            <a:r>
              <a:rPr lang="en-US" dirty="0"/>
              <a:t>T</a:t>
            </a:r>
            <a:r>
              <a:rPr lang="en-US" dirty="0" smtClean="0"/>
              <a:t>he Classroom:</a:t>
            </a:r>
            <a:br>
              <a:rPr lang="en-US" dirty="0" smtClean="0"/>
            </a:br>
            <a:endParaRPr lang="en-US" dirty="0"/>
          </a:p>
        </p:txBody>
      </p:sp>
      <p:sp>
        <p:nvSpPr>
          <p:cNvPr id="7" name="Subtitle 6"/>
          <p:cNvSpPr>
            <a:spLocks noGrp="1"/>
          </p:cNvSpPr>
          <p:nvPr>
            <p:ph type="subTitle" idx="1"/>
          </p:nvPr>
        </p:nvSpPr>
        <p:spPr>
          <a:xfrm>
            <a:off x="685800" y="4038600"/>
            <a:ext cx="7772400" cy="1266525"/>
          </a:xfrm>
        </p:spPr>
        <p:txBody>
          <a:bodyPr>
            <a:normAutofit/>
          </a:bodyPr>
          <a:lstStyle/>
          <a:p>
            <a:r>
              <a:rPr lang="en-US" sz="4400" dirty="0" smtClean="0"/>
              <a:t>Why or Why Not?</a:t>
            </a:r>
            <a:endParaRPr lang="en-US" sz="4400" dirty="0"/>
          </a:p>
        </p:txBody>
      </p:sp>
    </p:spTree>
    <p:extLst>
      <p:ext uri="{BB962C8B-B14F-4D97-AF65-F5344CB8AC3E}">
        <p14:creationId xmlns:p14="http://schemas.microsoft.com/office/powerpoint/2010/main" val="18519716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134283" y="4812293"/>
            <a:ext cx="2982694" cy="2056607"/>
          </a:xfrm>
          <a:prstGeom prst="rect">
            <a:avLst/>
          </a:prstGeom>
        </p:spPr>
      </p:pic>
      <p:sp>
        <p:nvSpPr>
          <p:cNvPr id="2" name="Title 1"/>
          <p:cNvSpPr>
            <a:spLocks noGrp="1"/>
          </p:cNvSpPr>
          <p:nvPr>
            <p:ph type="title"/>
          </p:nvPr>
        </p:nvSpPr>
        <p:spPr>
          <a:xfrm>
            <a:off x="304800" y="1905000"/>
            <a:ext cx="8610600" cy="2514600"/>
          </a:xfrm>
        </p:spPr>
        <p:txBody>
          <a:bodyPr/>
          <a:lstStyle/>
          <a:p>
            <a:r>
              <a:rPr lang="en-US" sz="5400" dirty="0" smtClean="0"/>
              <a:t>“What’s wrong with 	education cannot be 	fixed with technology.”</a:t>
            </a:r>
            <a:endParaRPr lang="en-US" sz="5400" dirty="0"/>
          </a:p>
        </p:txBody>
      </p:sp>
      <p:sp>
        <p:nvSpPr>
          <p:cNvPr id="3" name="Text Placeholder 2"/>
          <p:cNvSpPr>
            <a:spLocks noGrp="1"/>
          </p:cNvSpPr>
          <p:nvPr>
            <p:ph type="body" idx="1"/>
          </p:nvPr>
        </p:nvSpPr>
        <p:spPr>
          <a:xfrm>
            <a:off x="1676400" y="4724400"/>
            <a:ext cx="4419600" cy="1500188"/>
          </a:xfrm>
        </p:spPr>
        <p:txBody>
          <a:bodyPr/>
          <a:lstStyle/>
          <a:p>
            <a:pPr algn="ctr"/>
            <a:r>
              <a:rPr lang="en-US" dirty="0" smtClean="0">
                <a:solidFill>
                  <a:srgbClr val="DA8C2B"/>
                </a:solidFill>
              </a:rPr>
              <a:t>--Steve Jobs</a:t>
            </a:r>
          </a:p>
          <a:p>
            <a:pPr algn="ctr"/>
            <a:endParaRPr lang="en-US" dirty="0" smtClean="0">
              <a:solidFill>
                <a:srgbClr val="DA8C2B"/>
              </a:solidFill>
            </a:endParaRPr>
          </a:p>
        </p:txBody>
      </p:sp>
      <p:sp>
        <p:nvSpPr>
          <p:cNvPr id="6" name="Text Placeholder 5"/>
          <p:cNvSpPr>
            <a:spLocks noGrp="1"/>
          </p:cNvSpPr>
          <p:nvPr>
            <p:ph type="body" sz="quarter" idx="13"/>
          </p:nvPr>
        </p:nvSpPr>
        <p:spPr>
          <a:xfrm>
            <a:off x="6046823" y="349093"/>
            <a:ext cx="2505075" cy="533400"/>
          </a:xfrm>
        </p:spPr>
        <p:txBody>
          <a:bodyPr/>
          <a:lstStyle/>
          <a:p>
            <a:r>
              <a:rPr lang="en-US" dirty="0" smtClean="0"/>
              <a:t>Why not?</a:t>
            </a:r>
            <a:endParaRPr lang="en-US" dirty="0"/>
          </a:p>
        </p:txBody>
      </p:sp>
    </p:spTree>
    <p:extLst>
      <p:ext uri="{BB962C8B-B14F-4D97-AF65-F5344CB8AC3E}">
        <p14:creationId xmlns:p14="http://schemas.microsoft.com/office/powerpoint/2010/main" val="27223389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161306" y="4785266"/>
            <a:ext cx="2982694" cy="2056607"/>
          </a:xfrm>
          <a:prstGeom prst="rect">
            <a:avLst/>
          </a:prstGeom>
        </p:spPr>
      </p:pic>
      <p:sp>
        <p:nvSpPr>
          <p:cNvPr id="2" name="Title 1"/>
          <p:cNvSpPr>
            <a:spLocks noGrp="1"/>
          </p:cNvSpPr>
          <p:nvPr>
            <p:ph type="title"/>
          </p:nvPr>
        </p:nvSpPr>
        <p:spPr>
          <a:xfrm>
            <a:off x="457200" y="1371600"/>
            <a:ext cx="8305800" cy="3581400"/>
          </a:xfrm>
        </p:spPr>
        <p:txBody>
          <a:bodyPr/>
          <a:lstStyle/>
          <a:p>
            <a:r>
              <a:rPr lang="en-US" sz="3200" dirty="0"/>
              <a:t>"Curiously enough</a:t>
            </a:r>
            <a:r>
              <a:rPr lang="en-US" sz="3200" dirty="0" smtClean="0"/>
              <a:t>, </a:t>
            </a:r>
            <a:r>
              <a:rPr lang="en-US" sz="3200" dirty="0"/>
              <a:t>visual stimulation is </a:t>
            </a:r>
            <a:r>
              <a:rPr lang="en-US" sz="3200" dirty="0" smtClean="0"/>
              <a:t>probably </a:t>
            </a:r>
            <a:r>
              <a:rPr lang="en-US" sz="3200" dirty="0"/>
              <a:t>not the main access route to nonverbal reasoning. </a:t>
            </a:r>
            <a:r>
              <a:rPr lang="en-US" sz="3200" dirty="0" smtClean="0"/>
              <a:t> Body </a:t>
            </a:r>
            <a:r>
              <a:rPr lang="en-US" sz="3200" dirty="0"/>
              <a:t>movements, the ability to touch, feel, manipulate, and build sensory awareness of relationships in the physical world, are its main foundations." </a:t>
            </a:r>
            <a:r>
              <a:rPr lang="en-US" sz="3200" dirty="0" smtClean="0"/>
              <a:t> </a:t>
            </a:r>
            <a:endParaRPr lang="en-US" sz="3200" dirty="0"/>
          </a:p>
        </p:txBody>
      </p:sp>
      <p:sp>
        <p:nvSpPr>
          <p:cNvPr id="3" name="Text Placeholder 2"/>
          <p:cNvSpPr>
            <a:spLocks noGrp="1"/>
          </p:cNvSpPr>
          <p:nvPr>
            <p:ph type="body" idx="1"/>
          </p:nvPr>
        </p:nvSpPr>
        <p:spPr>
          <a:xfrm>
            <a:off x="228600" y="4889186"/>
            <a:ext cx="5943600" cy="1968813"/>
          </a:xfrm>
        </p:spPr>
        <p:txBody>
          <a:bodyPr>
            <a:normAutofit fontScale="92500" lnSpcReduction="10000"/>
          </a:bodyPr>
          <a:lstStyle/>
          <a:p>
            <a:pPr algn="ctr"/>
            <a:r>
              <a:rPr lang="en-US" dirty="0" smtClean="0"/>
              <a:t>--Jane Healy, author of:</a:t>
            </a:r>
          </a:p>
          <a:p>
            <a:pPr algn="ctr"/>
            <a:r>
              <a:rPr lang="en-US" sz="3000" i="1" dirty="0" smtClean="0"/>
              <a:t>Endangered Minds:</a:t>
            </a:r>
          </a:p>
          <a:p>
            <a:pPr algn="ctr"/>
            <a:r>
              <a:rPr lang="en-US" sz="3000" i="1" dirty="0" smtClean="0"/>
              <a:t>Why Children Don’t Think and</a:t>
            </a:r>
          </a:p>
          <a:p>
            <a:pPr algn="ctr"/>
            <a:r>
              <a:rPr lang="en-US" sz="3000" i="1" dirty="0" smtClean="0"/>
              <a:t> What We Can Do About It</a:t>
            </a:r>
            <a:endParaRPr lang="en-US" sz="3000" i="1" dirty="0"/>
          </a:p>
        </p:txBody>
      </p:sp>
      <p:sp>
        <p:nvSpPr>
          <p:cNvPr id="6" name="Text Placeholder 5"/>
          <p:cNvSpPr>
            <a:spLocks noGrp="1"/>
          </p:cNvSpPr>
          <p:nvPr>
            <p:ph type="body" sz="quarter" idx="13"/>
          </p:nvPr>
        </p:nvSpPr>
        <p:spPr/>
        <p:txBody>
          <a:bodyPr/>
          <a:lstStyle/>
          <a:p>
            <a:r>
              <a:rPr lang="en-US" dirty="0" smtClean="0"/>
              <a:t>Why not?</a:t>
            </a:r>
            <a:endParaRPr lang="en-US" dirty="0"/>
          </a:p>
        </p:txBody>
      </p:sp>
    </p:spTree>
    <p:extLst>
      <p:ext uri="{BB962C8B-B14F-4D97-AF65-F5344CB8AC3E}">
        <p14:creationId xmlns:p14="http://schemas.microsoft.com/office/powerpoint/2010/main" val="32945736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134283" y="4812293"/>
            <a:ext cx="2982694" cy="2056607"/>
          </a:xfrm>
          <a:prstGeom prst="rect">
            <a:avLst/>
          </a:prstGeom>
        </p:spPr>
      </p:pic>
      <p:sp>
        <p:nvSpPr>
          <p:cNvPr id="2" name="Title 1"/>
          <p:cNvSpPr>
            <a:spLocks noGrp="1"/>
          </p:cNvSpPr>
          <p:nvPr>
            <p:ph type="title"/>
          </p:nvPr>
        </p:nvSpPr>
        <p:spPr>
          <a:xfrm>
            <a:off x="228600" y="2362200"/>
            <a:ext cx="8610600" cy="3429000"/>
          </a:xfrm>
        </p:spPr>
        <p:txBody>
          <a:bodyPr/>
          <a:lstStyle/>
          <a:p>
            <a:r>
              <a:rPr lang="en-US" sz="2800" dirty="0" smtClean="0"/>
              <a:t>“The </a:t>
            </a:r>
            <a:r>
              <a:rPr lang="en-US" sz="2800" dirty="0"/>
              <a:t>computer screen flattens information into narrow, sequential data. This kind of </a:t>
            </a:r>
            <a:r>
              <a:rPr lang="en-US" sz="2800" dirty="0" smtClean="0"/>
              <a:t>material </a:t>
            </a:r>
            <a:r>
              <a:rPr lang="en-US" sz="2800" dirty="0"/>
              <a:t>exercises mostly one half of the brain -- the left hemisphere, where primarily sequential thinking occurs. The "right brain" meanwhile gets short shrift -- yet this is the hemisphere that works on different kinds of information </a:t>
            </a:r>
            <a:r>
              <a:rPr lang="en-US" sz="2800" dirty="0" smtClean="0"/>
              <a:t>simultaneously.</a:t>
            </a:r>
            <a:br>
              <a:rPr lang="en-US" sz="2800" dirty="0" smtClean="0"/>
            </a:br>
            <a:r>
              <a:rPr lang="en-US" sz="2800" dirty="0" smtClean="0"/>
              <a:t>It </a:t>
            </a:r>
            <a:r>
              <a:rPr lang="en-US" sz="2800" dirty="0"/>
              <a:t>shapes our multi-</a:t>
            </a:r>
            <a:r>
              <a:rPr lang="en-US" sz="2800" dirty="0" smtClean="0"/>
              <a:t>faceted</a:t>
            </a:r>
            <a:br>
              <a:rPr lang="en-US" sz="2800" dirty="0" smtClean="0"/>
            </a:br>
            <a:r>
              <a:rPr lang="en-US" sz="2800" dirty="0" smtClean="0"/>
              <a:t>impressions</a:t>
            </a:r>
            <a:r>
              <a:rPr lang="en-US" sz="2800" dirty="0"/>
              <a:t>, and serves as </a:t>
            </a:r>
            <a:r>
              <a:rPr lang="en-US" sz="2800" dirty="0" smtClean="0"/>
              <a:t>the</a:t>
            </a:r>
            <a:br>
              <a:rPr lang="en-US" sz="2800" dirty="0" smtClean="0"/>
            </a:br>
            <a:r>
              <a:rPr lang="en-US" sz="2800" dirty="0" smtClean="0"/>
              <a:t>engine </a:t>
            </a:r>
            <a:r>
              <a:rPr lang="en-US" sz="2800" dirty="0"/>
              <a:t>of creative analysis. </a:t>
            </a:r>
          </a:p>
        </p:txBody>
      </p:sp>
      <p:sp>
        <p:nvSpPr>
          <p:cNvPr id="3" name="Text Placeholder 2"/>
          <p:cNvSpPr>
            <a:spLocks noGrp="1"/>
          </p:cNvSpPr>
          <p:nvPr>
            <p:ph type="body" idx="1"/>
          </p:nvPr>
        </p:nvSpPr>
        <p:spPr>
          <a:xfrm>
            <a:off x="1143000" y="5933840"/>
            <a:ext cx="4419600" cy="914400"/>
          </a:xfrm>
        </p:spPr>
        <p:txBody>
          <a:bodyPr>
            <a:normAutofit/>
          </a:bodyPr>
          <a:lstStyle/>
          <a:p>
            <a:pPr algn="ctr"/>
            <a:r>
              <a:rPr lang="en-US" dirty="0" smtClean="0"/>
              <a:t>--Jane Healy</a:t>
            </a:r>
            <a:endParaRPr lang="en-US" dirty="0"/>
          </a:p>
        </p:txBody>
      </p:sp>
      <p:sp>
        <p:nvSpPr>
          <p:cNvPr id="6" name="Text Placeholder 5"/>
          <p:cNvSpPr>
            <a:spLocks noGrp="1"/>
          </p:cNvSpPr>
          <p:nvPr>
            <p:ph type="body" sz="quarter" idx="13"/>
          </p:nvPr>
        </p:nvSpPr>
        <p:spPr>
          <a:xfrm>
            <a:off x="6046823" y="349093"/>
            <a:ext cx="2505075" cy="533400"/>
          </a:xfrm>
        </p:spPr>
        <p:txBody>
          <a:bodyPr/>
          <a:lstStyle/>
          <a:p>
            <a:r>
              <a:rPr lang="en-US" dirty="0" smtClean="0"/>
              <a:t>Why not?</a:t>
            </a:r>
            <a:endParaRPr lang="en-US" dirty="0"/>
          </a:p>
        </p:txBody>
      </p:sp>
    </p:spTree>
    <p:extLst>
      <p:ext uri="{BB962C8B-B14F-4D97-AF65-F5344CB8AC3E}">
        <p14:creationId xmlns:p14="http://schemas.microsoft.com/office/powerpoint/2010/main" val="31504238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161306" y="4785266"/>
            <a:ext cx="2982694" cy="2056607"/>
          </a:xfrm>
          <a:prstGeom prst="rect">
            <a:avLst/>
          </a:prstGeom>
        </p:spPr>
      </p:pic>
      <p:sp>
        <p:nvSpPr>
          <p:cNvPr id="2" name="Title 1"/>
          <p:cNvSpPr>
            <a:spLocks noGrp="1"/>
          </p:cNvSpPr>
          <p:nvPr>
            <p:ph type="title"/>
          </p:nvPr>
        </p:nvSpPr>
        <p:spPr>
          <a:xfrm>
            <a:off x="457200" y="1752600"/>
            <a:ext cx="8305800" cy="2743200"/>
          </a:xfrm>
        </p:spPr>
        <p:txBody>
          <a:bodyPr/>
          <a:lstStyle/>
          <a:p>
            <a:r>
              <a:rPr lang="en-US" sz="3600" dirty="0"/>
              <a:t>"Schooling is not about information. It's getting kids to think about information. It's about understanding and knowledge and wisdom." </a:t>
            </a:r>
          </a:p>
        </p:txBody>
      </p:sp>
      <p:sp>
        <p:nvSpPr>
          <p:cNvPr id="3" name="Text Placeholder 2"/>
          <p:cNvSpPr>
            <a:spLocks noGrp="1"/>
          </p:cNvSpPr>
          <p:nvPr>
            <p:ph type="body" idx="1"/>
          </p:nvPr>
        </p:nvSpPr>
        <p:spPr>
          <a:xfrm>
            <a:off x="609600" y="4724400"/>
            <a:ext cx="5562600" cy="1600200"/>
          </a:xfrm>
        </p:spPr>
        <p:txBody>
          <a:bodyPr>
            <a:normAutofit lnSpcReduction="10000"/>
          </a:bodyPr>
          <a:lstStyle/>
          <a:p>
            <a:pPr algn="ctr"/>
            <a:r>
              <a:rPr lang="en-US" sz="3000" dirty="0" smtClean="0"/>
              <a:t>--Larry Cuban,</a:t>
            </a:r>
          </a:p>
          <a:p>
            <a:pPr algn="ctr"/>
            <a:r>
              <a:rPr lang="en-US" sz="3000" dirty="0" smtClean="0"/>
              <a:t>Professor of Education,</a:t>
            </a:r>
          </a:p>
          <a:p>
            <a:pPr algn="ctr"/>
            <a:r>
              <a:rPr lang="en-US" sz="3000" dirty="0" smtClean="0"/>
              <a:t>Stanford University</a:t>
            </a:r>
            <a:endParaRPr lang="en-US" sz="3000" dirty="0"/>
          </a:p>
        </p:txBody>
      </p:sp>
      <p:sp>
        <p:nvSpPr>
          <p:cNvPr id="6" name="Text Placeholder 5"/>
          <p:cNvSpPr>
            <a:spLocks noGrp="1"/>
          </p:cNvSpPr>
          <p:nvPr>
            <p:ph type="body" sz="quarter" idx="13"/>
          </p:nvPr>
        </p:nvSpPr>
        <p:spPr/>
        <p:txBody>
          <a:bodyPr/>
          <a:lstStyle/>
          <a:p>
            <a:r>
              <a:rPr lang="en-US" dirty="0" smtClean="0"/>
              <a:t>Why not?</a:t>
            </a:r>
            <a:endParaRPr lang="en-US" dirty="0"/>
          </a:p>
        </p:txBody>
      </p:sp>
    </p:spTree>
    <p:extLst>
      <p:ext uri="{BB962C8B-B14F-4D97-AF65-F5344CB8AC3E}">
        <p14:creationId xmlns:p14="http://schemas.microsoft.com/office/powerpoint/2010/main" val="30832141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134283" y="4812293"/>
            <a:ext cx="2982694" cy="2056607"/>
          </a:xfrm>
          <a:prstGeom prst="rect">
            <a:avLst/>
          </a:prstGeom>
        </p:spPr>
      </p:pic>
      <p:sp>
        <p:nvSpPr>
          <p:cNvPr id="2" name="Title 1"/>
          <p:cNvSpPr>
            <a:spLocks noGrp="1"/>
          </p:cNvSpPr>
          <p:nvPr>
            <p:ph type="title"/>
          </p:nvPr>
        </p:nvSpPr>
        <p:spPr>
          <a:xfrm>
            <a:off x="304800" y="1905000"/>
            <a:ext cx="8610600" cy="2514600"/>
          </a:xfrm>
        </p:spPr>
        <p:txBody>
          <a:bodyPr/>
          <a:lstStyle/>
          <a:p>
            <a:r>
              <a:rPr lang="en-US" sz="3600" dirty="0" smtClean="0"/>
              <a:t>“School </a:t>
            </a:r>
            <a:r>
              <a:rPr lang="en-US" sz="3600" dirty="0"/>
              <a:t>traditionalists push for broad </a:t>
            </a:r>
            <a:r>
              <a:rPr lang="en-US" sz="3600" dirty="0" smtClean="0"/>
              <a:t>liberal arts </a:t>
            </a:r>
            <a:r>
              <a:rPr lang="en-US" sz="3600" dirty="0"/>
              <a:t>curricula, which they feel develop students' values and intellect, instead of focusing on today's idea about what tomorrow's jobs will be</a:t>
            </a:r>
            <a:r>
              <a:rPr lang="en-US" sz="3600" dirty="0" smtClean="0"/>
              <a:t>.”</a:t>
            </a:r>
            <a:r>
              <a:rPr lang="en-US" sz="2800" dirty="0" smtClean="0"/>
              <a:t> </a:t>
            </a:r>
            <a:endParaRPr lang="en-US" sz="2800" dirty="0"/>
          </a:p>
        </p:txBody>
      </p:sp>
      <p:sp>
        <p:nvSpPr>
          <p:cNvPr id="3" name="Text Placeholder 2"/>
          <p:cNvSpPr>
            <a:spLocks noGrp="1"/>
          </p:cNvSpPr>
          <p:nvPr>
            <p:ph type="body" idx="1"/>
          </p:nvPr>
        </p:nvSpPr>
        <p:spPr>
          <a:xfrm>
            <a:off x="762000" y="4800600"/>
            <a:ext cx="5257800" cy="1500188"/>
          </a:xfrm>
        </p:spPr>
        <p:txBody>
          <a:bodyPr>
            <a:normAutofit/>
          </a:bodyPr>
          <a:lstStyle/>
          <a:p>
            <a:pPr algn="ctr"/>
            <a:r>
              <a:rPr lang="en-US" dirty="0" smtClean="0">
                <a:solidFill>
                  <a:srgbClr val="DA8C2B"/>
                </a:solidFill>
              </a:rPr>
              <a:t>--Todd </a:t>
            </a:r>
            <a:r>
              <a:rPr lang="en-US" dirty="0">
                <a:solidFill>
                  <a:srgbClr val="DA8C2B"/>
                </a:solidFill>
              </a:rPr>
              <a:t>Oppenheimer</a:t>
            </a:r>
            <a:r>
              <a:rPr lang="en-US" dirty="0" smtClean="0">
                <a:solidFill>
                  <a:srgbClr val="DA8C2B"/>
                </a:solidFill>
              </a:rPr>
              <a:t>,</a:t>
            </a:r>
          </a:p>
          <a:p>
            <a:pPr algn="ctr"/>
            <a:r>
              <a:rPr lang="en-US" i="1" dirty="0" smtClean="0">
                <a:solidFill>
                  <a:srgbClr val="DA8C2B"/>
                </a:solidFill>
              </a:rPr>
              <a:t>The </a:t>
            </a:r>
            <a:r>
              <a:rPr lang="en-US" i="1" dirty="0">
                <a:solidFill>
                  <a:srgbClr val="DA8C2B"/>
                </a:solidFill>
              </a:rPr>
              <a:t>Computer Delusion</a:t>
            </a:r>
          </a:p>
          <a:p>
            <a:pPr algn="ctr"/>
            <a:endParaRPr lang="en-US" dirty="0"/>
          </a:p>
        </p:txBody>
      </p:sp>
      <p:sp>
        <p:nvSpPr>
          <p:cNvPr id="6" name="Text Placeholder 5"/>
          <p:cNvSpPr>
            <a:spLocks noGrp="1"/>
          </p:cNvSpPr>
          <p:nvPr>
            <p:ph type="body" sz="quarter" idx="13"/>
          </p:nvPr>
        </p:nvSpPr>
        <p:spPr>
          <a:xfrm>
            <a:off x="6046823" y="349093"/>
            <a:ext cx="2505075" cy="533400"/>
          </a:xfrm>
        </p:spPr>
        <p:txBody>
          <a:bodyPr/>
          <a:lstStyle/>
          <a:p>
            <a:endParaRPr lang="en-US" dirty="0"/>
          </a:p>
        </p:txBody>
      </p:sp>
    </p:spTree>
    <p:extLst>
      <p:ext uri="{BB962C8B-B14F-4D97-AF65-F5344CB8AC3E}">
        <p14:creationId xmlns:p14="http://schemas.microsoft.com/office/powerpoint/2010/main" val="14600874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161306" y="4785266"/>
            <a:ext cx="2982694" cy="2056607"/>
          </a:xfrm>
          <a:prstGeom prst="rect">
            <a:avLst/>
          </a:prstGeom>
        </p:spPr>
      </p:pic>
      <p:sp>
        <p:nvSpPr>
          <p:cNvPr id="2" name="Title 1"/>
          <p:cNvSpPr>
            <a:spLocks noGrp="1"/>
          </p:cNvSpPr>
          <p:nvPr>
            <p:ph type="title"/>
          </p:nvPr>
        </p:nvSpPr>
        <p:spPr>
          <a:xfrm>
            <a:off x="162141" y="762000"/>
            <a:ext cx="6090370" cy="1074683"/>
          </a:xfrm>
        </p:spPr>
        <p:txBody>
          <a:bodyPr/>
          <a:lstStyle/>
          <a:p>
            <a:r>
              <a:rPr lang="en-US" sz="3400" dirty="0" smtClean="0"/>
              <a:t>21</a:t>
            </a:r>
            <a:r>
              <a:rPr lang="en-US" sz="3400" baseline="30000" dirty="0" smtClean="0"/>
              <a:t>st</a:t>
            </a:r>
            <a:r>
              <a:rPr lang="en-US" sz="3400" dirty="0" smtClean="0"/>
              <a:t> Century Media Literacy:</a:t>
            </a:r>
            <a:br>
              <a:rPr lang="en-US" sz="3400" dirty="0" smtClean="0"/>
            </a:br>
            <a:endParaRPr lang="en-US" sz="3400" dirty="0"/>
          </a:p>
        </p:txBody>
      </p:sp>
      <p:sp>
        <p:nvSpPr>
          <p:cNvPr id="3" name="Text Placeholder 2"/>
          <p:cNvSpPr>
            <a:spLocks noGrp="1"/>
          </p:cNvSpPr>
          <p:nvPr>
            <p:ph type="body" idx="1"/>
          </p:nvPr>
        </p:nvSpPr>
        <p:spPr>
          <a:xfrm>
            <a:off x="228600" y="1447800"/>
            <a:ext cx="6096000" cy="5410200"/>
          </a:xfrm>
        </p:spPr>
        <p:txBody>
          <a:bodyPr>
            <a:normAutofit/>
          </a:bodyPr>
          <a:lstStyle/>
          <a:p>
            <a:pPr marL="514350" indent="-514350">
              <a:buAutoNum type="arabicPeriod"/>
            </a:pPr>
            <a:r>
              <a:rPr lang="en-US" sz="3000" dirty="0" smtClean="0"/>
              <a:t>The ability </a:t>
            </a:r>
            <a:r>
              <a:rPr lang="en-US" sz="3000" dirty="0"/>
              <a:t>to fully </a:t>
            </a:r>
            <a:r>
              <a:rPr lang="en-US" sz="3000" i="1" dirty="0"/>
              <a:t>participate</a:t>
            </a:r>
            <a:r>
              <a:rPr lang="en-US" sz="3000" dirty="0"/>
              <a:t> in the social, cultural, economic and political future of our </a:t>
            </a:r>
            <a:r>
              <a:rPr lang="en-US" sz="3000" dirty="0" smtClean="0"/>
              <a:t>society</a:t>
            </a:r>
          </a:p>
          <a:p>
            <a:pPr marL="514350" indent="-514350">
              <a:buAutoNum type="arabicPeriod"/>
            </a:pPr>
            <a:r>
              <a:rPr lang="en-US" sz="3000" dirty="0" smtClean="0"/>
              <a:t>The </a:t>
            </a:r>
            <a:r>
              <a:rPr lang="en-US" sz="3000" dirty="0"/>
              <a:t>ability to </a:t>
            </a:r>
            <a:r>
              <a:rPr lang="en-US" sz="3000" i="1" dirty="0"/>
              <a:t>evaluate</a:t>
            </a:r>
            <a:r>
              <a:rPr lang="en-US" sz="3000" dirty="0"/>
              <a:t> the </a:t>
            </a:r>
            <a:r>
              <a:rPr lang="en-US" sz="3000" i="1" dirty="0"/>
              <a:t>quality</a:t>
            </a:r>
            <a:r>
              <a:rPr lang="en-US" sz="3000" dirty="0"/>
              <a:t> </a:t>
            </a:r>
            <a:r>
              <a:rPr lang="en-US" sz="3000" dirty="0" smtClean="0"/>
              <a:t>of information obtained from different sources</a:t>
            </a:r>
          </a:p>
          <a:p>
            <a:pPr marL="514350" indent="-514350">
              <a:buAutoNum type="arabicPeriod"/>
            </a:pPr>
            <a:r>
              <a:rPr lang="en-US" sz="3000" dirty="0" smtClean="0"/>
              <a:t>The </a:t>
            </a:r>
            <a:r>
              <a:rPr lang="en-US" sz="3000" dirty="0"/>
              <a:t>ability to participate </a:t>
            </a:r>
            <a:r>
              <a:rPr lang="en-US" sz="3000" i="1" dirty="0"/>
              <a:t>ethically </a:t>
            </a:r>
            <a:r>
              <a:rPr lang="en-US" sz="3000" dirty="0"/>
              <a:t>in media-making and online </a:t>
            </a:r>
            <a:r>
              <a:rPr lang="en-US" sz="3000" dirty="0" smtClean="0"/>
              <a:t>communities</a:t>
            </a:r>
            <a:endParaRPr lang="en-US" sz="3000" dirty="0"/>
          </a:p>
        </p:txBody>
      </p:sp>
      <p:sp>
        <p:nvSpPr>
          <p:cNvPr id="6" name="Text Placeholder 5"/>
          <p:cNvSpPr>
            <a:spLocks noGrp="1"/>
          </p:cNvSpPr>
          <p:nvPr>
            <p:ph type="body" sz="quarter" idx="13"/>
          </p:nvPr>
        </p:nvSpPr>
        <p:spPr/>
        <p:txBody>
          <a:bodyPr/>
          <a:lstStyle/>
          <a:p>
            <a:r>
              <a:rPr lang="en-US" dirty="0" smtClean="0"/>
              <a:t>Why?</a:t>
            </a:r>
            <a:endParaRPr lang="en-US" dirty="0"/>
          </a:p>
        </p:txBody>
      </p:sp>
    </p:spTree>
    <p:extLst>
      <p:ext uri="{BB962C8B-B14F-4D97-AF65-F5344CB8AC3E}">
        <p14:creationId xmlns:p14="http://schemas.microsoft.com/office/powerpoint/2010/main" val="3928775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134283" y="4812293"/>
            <a:ext cx="2982694" cy="2056607"/>
          </a:xfrm>
          <a:prstGeom prst="rect">
            <a:avLst/>
          </a:prstGeom>
        </p:spPr>
      </p:pic>
      <p:sp>
        <p:nvSpPr>
          <p:cNvPr id="2" name="Title 1"/>
          <p:cNvSpPr>
            <a:spLocks noGrp="1"/>
          </p:cNvSpPr>
          <p:nvPr>
            <p:ph type="title"/>
          </p:nvPr>
        </p:nvSpPr>
        <p:spPr>
          <a:xfrm>
            <a:off x="228600" y="457200"/>
            <a:ext cx="5181600" cy="990600"/>
          </a:xfrm>
        </p:spPr>
        <p:txBody>
          <a:bodyPr/>
          <a:lstStyle/>
          <a:p>
            <a:r>
              <a:rPr lang="en-US" sz="3600" dirty="0" smtClean="0"/>
              <a:t>Core competencies:</a:t>
            </a:r>
            <a:endParaRPr lang="en-US" sz="3600" dirty="0"/>
          </a:p>
        </p:txBody>
      </p:sp>
      <p:sp>
        <p:nvSpPr>
          <p:cNvPr id="3" name="Text Placeholder 2"/>
          <p:cNvSpPr>
            <a:spLocks noGrp="1"/>
          </p:cNvSpPr>
          <p:nvPr>
            <p:ph type="body" idx="1"/>
          </p:nvPr>
        </p:nvSpPr>
        <p:spPr>
          <a:xfrm>
            <a:off x="142660" y="1691039"/>
            <a:ext cx="8839200" cy="4724400"/>
          </a:xfrm>
        </p:spPr>
        <p:txBody>
          <a:bodyPr>
            <a:normAutofit/>
          </a:bodyPr>
          <a:lstStyle/>
          <a:p>
            <a:pPr marL="514350" indent="-514350">
              <a:buAutoNum type="arabicPeriod"/>
            </a:pPr>
            <a:r>
              <a:rPr lang="en-US" dirty="0" smtClean="0"/>
              <a:t>Play/Simulation/Performance (Role-play)</a:t>
            </a:r>
          </a:p>
          <a:p>
            <a:pPr marL="514350" indent="-514350">
              <a:buAutoNum type="arabicPeriod"/>
            </a:pPr>
            <a:r>
              <a:rPr lang="en-US" dirty="0" smtClean="0"/>
              <a:t>Appropriation</a:t>
            </a:r>
          </a:p>
          <a:p>
            <a:pPr marL="514350" indent="-514350">
              <a:buAutoNum type="arabicPeriod"/>
            </a:pPr>
            <a:r>
              <a:rPr lang="en-US" dirty="0" smtClean="0"/>
              <a:t>Multitasking</a:t>
            </a:r>
          </a:p>
          <a:p>
            <a:pPr marL="514350" indent="-514350">
              <a:buAutoNum type="arabicPeriod"/>
            </a:pPr>
            <a:r>
              <a:rPr lang="en-US" dirty="0" smtClean="0"/>
              <a:t>Distributed Cognition</a:t>
            </a:r>
          </a:p>
          <a:p>
            <a:pPr marL="514350" indent="-514350">
              <a:buAutoNum type="arabicPeriod"/>
            </a:pPr>
            <a:r>
              <a:rPr lang="en-US" dirty="0" smtClean="0"/>
              <a:t>Collective Intelligence/              Networking/Negotiation</a:t>
            </a:r>
          </a:p>
          <a:p>
            <a:pPr marL="514350" indent="-514350">
              <a:buAutoNum type="arabicPeriod"/>
            </a:pPr>
            <a:r>
              <a:rPr lang="en-US" dirty="0" smtClean="0"/>
              <a:t>Judgment</a:t>
            </a:r>
            <a:endParaRPr lang="en-US" dirty="0"/>
          </a:p>
        </p:txBody>
      </p:sp>
      <p:sp>
        <p:nvSpPr>
          <p:cNvPr id="6" name="Text Placeholder 5"/>
          <p:cNvSpPr>
            <a:spLocks noGrp="1"/>
          </p:cNvSpPr>
          <p:nvPr>
            <p:ph type="body" sz="quarter" idx="13"/>
          </p:nvPr>
        </p:nvSpPr>
        <p:spPr>
          <a:xfrm>
            <a:off x="6046823" y="349093"/>
            <a:ext cx="2505075" cy="533400"/>
          </a:xfrm>
        </p:spPr>
        <p:txBody>
          <a:bodyPr/>
          <a:lstStyle/>
          <a:p>
            <a:r>
              <a:rPr lang="en-US" dirty="0" smtClean="0"/>
              <a:t>Why?</a:t>
            </a:r>
            <a:endParaRPr lang="en-US" dirty="0"/>
          </a:p>
        </p:txBody>
      </p:sp>
    </p:spTree>
    <p:extLst>
      <p:ext uri="{BB962C8B-B14F-4D97-AF65-F5344CB8AC3E}">
        <p14:creationId xmlns:p14="http://schemas.microsoft.com/office/powerpoint/2010/main" val="2948572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161306" y="4785266"/>
            <a:ext cx="2982694" cy="2056607"/>
          </a:xfrm>
          <a:prstGeom prst="rect">
            <a:avLst/>
          </a:prstGeom>
        </p:spPr>
      </p:pic>
      <p:sp>
        <p:nvSpPr>
          <p:cNvPr id="2" name="Title 1"/>
          <p:cNvSpPr>
            <a:spLocks noGrp="1"/>
          </p:cNvSpPr>
          <p:nvPr>
            <p:ph type="title"/>
          </p:nvPr>
        </p:nvSpPr>
        <p:spPr>
          <a:xfrm>
            <a:off x="381000" y="609600"/>
            <a:ext cx="5709370" cy="769883"/>
          </a:xfrm>
        </p:spPr>
        <p:txBody>
          <a:bodyPr/>
          <a:lstStyle/>
          <a:p>
            <a:r>
              <a:rPr lang="en-US" sz="3400" dirty="0" smtClean="0"/>
              <a:t>Conclusion:</a:t>
            </a:r>
            <a:endParaRPr lang="en-US" sz="3400" dirty="0"/>
          </a:p>
        </p:txBody>
      </p:sp>
      <p:sp>
        <p:nvSpPr>
          <p:cNvPr id="3" name="Text Placeholder 2"/>
          <p:cNvSpPr>
            <a:spLocks noGrp="1"/>
          </p:cNvSpPr>
          <p:nvPr>
            <p:ph type="body" idx="1"/>
          </p:nvPr>
        </p:nvSpPr>
        <p:spPr>
          <a:xfrm>
            <a:off x="201576" y="1745468"/>
            <a:ext cx="7162800" cy="4883932"/>
          </a:xfrm>
        </p:spPr>
        <p:txBody>
          <a:bodyPr>
            <a:normAutofit/>
          </a:bodyPr>
          <a:lstStyle/>
          <a:p>
            <a:r>
              <a:rPr lang="en-US" sz="3000" dirty="0" smtClean="0"/>
              <a:t>“Shop [or P.E. or Art or Music or anything else you want to insert here] with a good teacher probably is worth more than computers with a lousy teacher.”</a:t>
            </a:r>
          </a:p>
          <a:p>
            <a:endParaRPr lang="en-US" sz="3000" dirty="0" smtClean="0"/>
          </a:p>
          <a:p>
            <a:pPr algn="ctr"/>
            <a:r>
              <a:rPr lang="en-US" sz="3000" dirty="0" smtClean="0"/>
              <a:t>--Esther Dyson,</a:t>
            </a:r>
          </a:p>
          <a:p>
            <a:pPr algn="ctr"/>
            <a:r>
              <a:rPr lang="en-US" sz="3000" dirty="0" smtClean="0"/>
              <a:t>President of</a:t>
            </a:r>
          </a:p>
          <a:p>
            <a:pPr algn="ctr"/>
            <a:r>
              <a:rPr lang="en-US" sz="3000" dirty="0" err="1" smtClean="0"/>
              <a:t>EDventure</a:t>
            </a:r>
            <a:r>
              <a:rPr lang="en-US" sz="3000" dirty="0" smtClean="0"/>
              <a:t> Holdings</a:t>
            </a:r>
            <a:endParaRPr lang="en-US" sz="3000" dirty="0"/>
          </a:p>
        </p:txBody>
      </p:sp>
      <p:sp>
        <p:nvSpPr>
          <p:cNvPr id="6" name="Text Placeholder 5"/>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77545253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r Decisions by Verne Harnish">
  <a:themeElements>
    <a:clrScheme name="Four Decisions">
      <a:dk1>
        <a:sysClr val="windowText" lastClr="000000"/>
      </a:dk1>
      <a:lt1>
        <a:sysClr val="window" lastClr="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Four Decisions">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r Decision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stretch/>
        </a:blipFill>
      </a:bgFillStyleLst>
    </a:fmtScheme>
  </a:themeElements>
  <a:objectDefaults/>
  <a:extraClrSchemeLst/>
</a:theme>
</file>

<file path=ppt/theme/theme2.xml><?xml version="1.0" encoding="utf-8"?>
<a:theme xmlns:a="http://schemas.openxmlformats.org/drawingml/2006/main" name="Office Theme">
  <a:themeElements>
    <a:clrScheme name="New_VerneHarnish">
      <a:dk1>
        <a:sysClr val="windowText" lastClr="000000"/>
      </a:dk1>
      <a:lt1>
        <a:sysClr val="window" lastClr="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_VerneHarnis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ew_VerneHarnish">
      <a:dk1>
        <a:sysClr val="windowText" lastClr="000000"/>
      </a:dk1>
      <a:lt1>
        <a:sysClr val="window" lastClr="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_VerneHarnis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Four Decisions by Verne Harnish.potx</Template>
  <TotalTime>2853</TotalTime>
  <Words>1528</Words>
  <Application>Microsoft Macintosh PowerPoint</Application>
  <PresentationFormat>On-screen Show (4:3)</PresentationFormat>
  <Paragraphs>101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Four Decisions by Verne Harnish</vt:lpstr>
      <vt:lpstr>Technology In The Classroom: </vt:lpstr>
      <vt:lpstr>“What’s wrong with  education cannot be  fixed with technology.”</vt:lpstr>
      <vt:lpstr>"Curiously enough, visual stimulation is probably not the main access route to nonverbal reasoning.  Body movements, the ability to touch, feel, manipulate, and build sensory awareness of relationships in the physical world, are its main foundations."  </vt:lpstr>
      <vt:lpstr>“The computer screen flattens information into narrow, sequential data. This kind of material exercises mostly one half of the brain -- the left hemisphere, where primarily sequential thinking occurs. The "right brain" meanwhile gets short shrift -- yet this is the hemisphere that works on different kinds of information simultaneously. It shapes our multi-faceted impressions, and serves as the engine of creative analysis. </vt:lpstr>
      <vt:lpstr>"Schooling is not about information. It's getting kids to think about information. It's about understanding and knowledge and wisdom." </vt:lpstr>
      <vt:lpstr>“School traditionalists push for broad liberal arts curricula, which they feel develop students' values and intellect, instead of focusing on today's idea about what tomorrow's jobs will be.” </vt:lpstr>
      <vt:lpstr>21st Century Media Literacy: </vt:lpstr>
      <vt:lpstr>Core competencies:</vt:lpstr>
      <vt:lpstr>Conclusion: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Decisions Driving Growth</dc:title>
  <dc:subject/>
  <dc:creator/>
  <cp:keywords/>
  <dc:description/>
  <cp:lastModifiedBy>Tamara Davis</cp:lastModifiedBy>
  <cp:revision>120</cp:revision>
  <cp:lastPrinted>2014-02-26T09:20:35Z</cp:lastPrinted>
  <dcterms:created xsi:type="dcterms:W3CDTF">2010-05-17T01:03:36Z</dcterms:created>
  <dcterms:modified xsi:type="dcterms:W3CDTF">2014-02-28T03:43:16Z</dcterms:modified>
  <cp:category/>
</cp:coreProperties>
</file>